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24" r:id="rId2"/>
    <p:sldId id="275" r:id="rId3"/>
    <p:sldId id="276" r:id="rId4"/>
    <p:sldId id="277" r:id="rId5"/>
    <p:sldId id="278" r:id="rId6"/>
    <p:sldId id="279" r:id="rId7"/>
    <p:sldId id="280" r:id="rId8"/>
    <p:sldId id="282" r:id="rId9"/>
    <p:sldId id="283" r:id="rId10"/>
    <p:sldId id="281" r:id="rId11"/>
    <p:sldId id="331" r:id="rId12"/>
    <p:sldId id="286" r:id="rId13"/>
    <p:sldId id="291" r:id="rId14"/>
    <p:sldId id="294" r:id="rId15"/>
    <p:sldId id="295" r:id="rId16"/>
    <p:sldId id="296" r:id="rId17"/>
    <p:sldId id="297" r:id="rId18"/>
    <p:sldId id="327" r:id="rId19"/>
    <p:sldId id="326" r:id="rId20"/>
    <p:sldId id="325" r:id="rId21"/>
    <p:sldId id="328" r:id="rId22"/>
    <p:sldId id="314" r:id="rId23"/>
    <p:sldId id="316" r:id="rId24"/>
    <p:sldId id="333" r:id="rId25"/>
    <p:sldId id="303" r:id="rId26"/>
    <p:sldId id="311" r:id="rId27"/>
    <p:sldId id="322" r:id="rId28"/>
    <p:sldId id="323" r:id="rId29"/>
    <p:sldId id="306" r:id="rId30"/>
    <p:sldId id="321" r:id="rId31"/>
    <p:sldId id="304" r:id="rId32"/>
    <p:sldId id="312" r:id="rId33"/>
    <p:sldId id="330" r:id="rId34"/>
    <p:sldId id="329" r:id="rId35"/>
    <p:sldId id="319" r:id="rId3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96AE9284-361A-469B-AF20-84912F23C21C}">
          <p14:sldIdLst>
            <p14:sldId id="324"/>
            <p14:sldId id="275"/>
            <p14:sldId id="276"/>
            <p14:sldId id="277"/>
            <p14:sldId id="278"/>
            <p14:sldId id="279"/>
            <p14:sldId id="280"/>
            <p14:sldId id="282"/>
            <p14:sldId id="283"/>
            <p14:sldId id="281"/>
            <p14:sldId id="331"/>
            <p14:sldId id="286"/>
            <p14:sldId id="291"/>
            <p14:sldId id="294"/>
            <p14:sldId id="295"/>
            <p14:sldId id="296"/>
            <p14:sldId id="297"/>
            <p14:sldId id="327"/>
            <p14:sldId id="326"/>
            <p14:sldId id="325"/>
            <p14:sldId id="328"/>
            <p14:sldId id="314"/>
            <p14:sldId id="316"/>
            <p14:sldId id="333"/>
            <p14:sldId id="303"/>
            <p14:sldId id="311"/>
            <p14:sldId id="322"/>
            <p14:sldId id="323"/>
            <p14:sldId id="306"/>
            <p14:sldId id="321"/>
            <p14:sldId id="304"/>
            <p14:sldId id="312"/>
            <p14:sldId id="330"/>
            <p14:sldId id="329"/>
            <p14:sldId id="319"/>
          </p14:sldIdLst>
        </p14:section>
        <p14:section name="Раздел без заголовка" id="{5D54AC23-8035-4B19-9853-1D3C7DDDA4AA}">
          <p14:sldIdLst/>
        </p14:section>
      </p14:sectionLst>
    </p:ex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81" d="100"/>
          <a:sy n="81" d="100"/>
        </p:scale>
        <p:origin x="-300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3A6F9-1E58-47FF-AED7-65AAF2E493D4}" type="datetimeFigureOut">
              <a:rPr lang="ru-RU" smtClean="0"/>
              <a:t>23.02.2025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F3A12-3EE6-4130-9F8A-CD644F455F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75672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3A6F9-1E58-47FF-AED7-65AAF2E493D4}" type="datetimeFigureOut">
              <a:rPr lang="ru-RU" smtClean="0"/>
              <a:t>23.02.2025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F3A12-3EE6-4130-9F8A-CD644F455F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66721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3A6F9-1E58-47FF-AED7-65AAF2E493D4}" type="datetimeFigureOut">
              <a:rPr lang="ru-RU" smtClean="0"/>
              <a:t>23.02.2025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F3A12-3EE6-4130-9F8A-CD644F455F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37225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3A6F9-1E58-47FF-AED7-65AAF2E493D4}" type="datetimeFigureOut">
              <a:rPr lang="ru-RU" smtClean="0"/>
              <a:t>23.02.2025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F3A12-3EE6-4130-9F8A-CD644F455F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51359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3A6F9-1E58-47FF-AED7-65AAF2E493D4}" type="datetimeFigureOut">
              <a:rPr lang="ru-RU" smtClean="0"/>
              <a:t>23.02.2025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F3A12-3EE6-4130-9F8A-CD644F455F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44250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3A6F9-1E58-47FF-AED7-65AAF2E493D4}" type="datetimeFigureOut">
              <a:rPr lang="ru-RU" smtClean="0"/>
              <a:t>23.02.2025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F3A12-3EE6-4130-9F8A-CD644F455F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05966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3A6F9-1E58-47FF-AED7-65AAF2E493D4}" type="datetimeFigureOut">
              <a:rPr lang="ru-RU" smtClean="0"/>
              <a:t>23.02.2025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F3A12-3EE6-4130-9F8A-CD644F455F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87933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3A6F9-1E58-47FF-AED7-65AAF2E493D4}" type="datetimeFigureOut">
              <a:rPr lang="ru-RU" smtClean="0"/>
              <a:t>23.02.2025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F3A12-3EE6-4130-9F8A-CD644F455F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538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3A6F9-1E58-47FF-AED7-65AAF2E493D4}" type="datetimeFigureOut">
              <a:rPr lang="ru-RU" smtClean="0"/>
              <a:t>23.02.2025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F3A12-3EE6-4130-9F8A-CD644F455F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51789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3A6F9-1E58-47FF-AED7-65AAF2E493D4}" type="datetimeFigureOut">
              <a:rPr lang="ru-RU" smtClean="0"/>
              <a:t>23.02.2025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F3A12-3EE6-4130-9F8A-CD644F455F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71659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3A6F9-1E58-47FF-AED7-65AAF2E493D4}" type="datetimeFigureOut">
              <a:rPr lang="ru-RU" smtClean="0"/>
              <a:t>23.02.2025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F3A12-3EE6-4130-9F8A-CD644F455F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6988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45000"/>
            <a:lum/>
          </a:blip>
          <a:srcRect/>
          <a:stretch>
            <a:fillRect t="-1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13A6F9-1E58-47FF-AED7-65AAF2E493D4}" type="datetimeFigureOut">
              <a:rPr lang="ru-RU" smtClean="0"/>
              <a:t>23.02.2025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CF3A12-3EE6-4130-9F8A-CD644F455F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72869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.png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.jpe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jpg"/><Relationship Id="rId5" Type="http://schemas.openxmlformats.org/officeDocument/2006/relationships/image" Target="../media/image12.jpg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.png"/><Relationship Id="rId5" Type="http://schemas.openxmlformats.org/officeDocument/2006/relationships/image" Target="../media/image23.jpg"/><Relationship Id="rId4" Type="http://schemas.openxmlformats.org/officeDocument/2006/relationships/image" Target="../media/image8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.png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5" Type="http://schemas.openxmlformats.org/officeDocument/2006/relationships/hyperlink" Target="https://www.google.com/url?q=http://www.kremlin.ru/events/president/news/63728&amp;sa=D&amp;source=editors&amp;ust=1663429298587743&amp;usg=AOvVaw2Fc-5Puij8Rz_qhsTmMzaM" TargetMode="Externa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.png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.png"/><Relationship Id="rId4" Type="http://schemas.openxmlformats.org/officeDocument/2006/relationships/image" Target="../media/image38.jpeg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9.jp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0723" y="333603"/>
            <a:ext cx="2336173" cy="417173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>
              <a:defRPr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Муниципальное бюджетное дошкольное образовательное учреждение</a:t>
            </a:r>
            <a:br>
              <a:rPr lang="ru-RU" sz="24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Киселевского городского округа детский сад 7 комбинированного вида «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Светлячо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к»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937363" y="1849071"/>
            <a:ext cx="10515600" cy="4351338"/>
          </a:xfrm>
        </p:spPr>
        <p:txBody>
          <a:bodyPr>
            <a:normAutofit/>
          </a:bodyPr>
          <a:lstStyle/>
          <a:p>
            <a:pPr marL="0" indent="0" algn="ctr">
              <a:buNone/>
              <a:defRPr/>
            </a:pPr>
            <a:endParaRPr lang="ru-RU" sz="36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  <a:p>
            <a:pPr algn="ctr">
              <a:defRPr/>
            </a:pPr>
            <a:endParaRPr lang="ru-RU" sz="1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  <a:p>
            <a:pPr marL="0" indent="0" algn="ctr">
              <a:buNone/>
              <a:defRPr/>
            </a:pPr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 </a:t>
            </a:r>
            <a:r>
              <a:rPr lang="ru-RU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Современные аспекты взаимодействия ДОО и семьи в</a:t>
            </a:r>
          </a:p>
          <a:p>
            <a:pPr marL="0" indent="0" algn="ctr">
              <a:buNone/>
              <a:defRPr/>
            </a:pPr>
            <a:r>
              <a:rPr lang="ru-RU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формировании начал патриотизма и чувства гражданственности у детей дошкольного возраста</a:t>
            </a:r>
            <a:endParaRPr lang="ru-RU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endParaRPr lang="ru-RU" sz="2400" dirty="0" smtClean="0"/>
          </a:p>
          <a:p>
            <a:pPr marL="0" indent="0" algn="ctr">
              <a:buNone/>
            </a:pPr>
            <a:endParaRPr lang="ru-RU" sz="2400" dirty="0"/>
          </a:p>
          <a:p>
            <a:pPr marL="0" indent="0" algn="ctr">
              <a:buNone/>
            </a:pPr>
            <a:endParaRPr lang="ru-RU" sz="2400" dirty="0" smtClean="0"/>
          </a:p>
          <a:p>
            <a:pPr marL="0" indent="0" algn="ctr">
              <a:buNone/>
            </a:pPr>
            <a:r>
              <a:rPr lang="ru-RU" sz="2400" dirty="0" err="1" smtClean="0"/>
              <a:t>г.Киселевск</a:t>
            </a:r>
            <a:r>
              <a:rPr lang="ru-RU" sz="2400" dirty="0" smtClean="0"/>
              <a:t> 2025 г.</a:t>
            </a:r>
            <a:endParaRPr lang="ru-RU" sz="2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030" y="5896705"/>
            <a:ext cx="11592232" cy="1477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53362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887" y="-920767"/>
            <a:ext cx="2336173" cy="4171739"/>
          </a:xfrm>
          <a:prstGeom prst="rect">
            <a:avLst/>
          </a:prstGeom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altLang="ru-RU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Задача педагогов и родителей:</a:t>
            </a:r>
            <a:r>
              <a:rPr lang="ru-RU" altLang="ru-RU" sz="3600" dirty="0">
                <a:solidFill>
                  <a:srgbClr val="0070C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/>
            </a:r>
            <a:br>
              <a:rPr lang="ru-RU" altLang="ru-RU" sz="3600" dirty="0">
                <a:solidFill>
                  <a:srgbClr val="0070C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</a:b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884" y="5303837"/>
            <a:ext cx="11592232" cy="1847661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875693" y="1630816"/>
            <a:ext cx="9437076" cy="39149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buFont typeface="Wingdings" pitchFamily="2" charset="2"/>
              <a:buChar char=""/>
            </a:pPr>
            <a:r>
              <a:rPr lang="ru-RU" altLang="ru-RU" sz="2400" dirty="0">
                <a:solidFill>
                  <a:srgbClr val="222268"/>
                </a:solidFill>
                <a:latin typeface="Times New Roman" pitchFamily="18" charset="0"/>
                <a:cs typeface="Times New Roman" pitchFamily="18" charset="0"/>
              </a:rPr>
              <a:t>как можно раньше пробудить в детях любовь к родной земле; </a:t>
            </a:r>
            <a:endParaRPr lang="ru-RU" altLang="ru-RU" sz="2400" dirty="0">
              <a:solidFill>
                <a:srgbClr val="222268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buFont typeface="Wingdings" pitchFamily="2" charset="2"/>
              <a:buChar char=""/>
            </a:pPr>
            <a:r>
              <a:rPr lang="ru-RU" altLang="ru-RU" sz="2400" dirty="0">
                <a:solidFill>
                  <a:srgbClr val="222268"/>
                </a:solidFill>
                <a:latin typeface="Times New Roman" pitchFamily="18" charset="0"/>
                <a:cs typeface="Times New Roman" pitchFamily="18" charset="0"/>
              </a:rPr>
              <a:t>формировать у них такие черты характера, которые помогут стать достойным человеком и достойным гражданином своей страны; </a:t>
            </a:r>
            <a:endParaRPr lang="ru-RU" altLang="ru-RU" sz="2400" dirty="0">
              <a:solidFill>
                <a:srgbClr val="222268"/>
              </a:solidFill>
              <a:latin typeface="Times New Roman" pitchFamily="18" charset="0"/>
            </a:endParaRPr>
          </a:p>
          <a:p>
            <a:pPr>
              <a:lnSpc>
                <a:spcPct val="115000"/>
              </a:lnSpc>
              <a:buFont typeface="Wingdings" pitchFamily="2" charset="2"/>
              <a:buChar char=""/>
            </a:pPr>
            <a:r>
              <a:rPr lang="ru-RU" altLang="ru-RU" sz="2400" b="1" dirty="0">
                <a:solidFill>
                  <a:srgbClr val="222268"/>
                </a:solidFill>
                <a:latin typeface="Times New Roman" pitchFamily="18" charset="0"/>
                <a:cs typeface="Times New Roman" pitchFamily="18" charset="0"/>
              </a:rPr>
              <a:t>воспитывать </a:t>
            </a:r>
            <a:r>
              <a:rPr lang="ru-RU" altLang="ru-RU" sz="2400" dirty="0">
                <a:solidFill>
                  <a:srgbClr val="222268"/>
                </a:solidFill>
                <a:latin typeface="Times New Roman" pitchFamily="18" charset="0"/>
                <a:cs typeface="Times New Roman" pitchFamily="18" charset="0"/>
              </a:rPr>
              <a:t>любовь и уважение к родному дому, детскому саду, родной улице, городу; </a:t>
            </a:r>
            <a:endParaRPr lang="ru-RU" altLang="ru-RU" sz="2400" dirty="0">
              <a:solidFill>
                <a:srgbClr val="222268"/>
              </a:solidFill>
              <a:latin typeface="Times New Roman" pitchFamily="18" charset="0"/>
            </a:endParaRPr>
          </a:p>
          <a:p>
            <a:pPr>
              <a:lnSpc>
                <a:spcPct val="115000"/>
              </a:lnSpc>
              <a:buFont typeface="Wingdings" pitchFamily="2" charset="2"/>
              <a:buChar char=""/>
            </a:pPr>
            <a:r>
              <a:rPr lang="ru-RU" altLang="ru-RU" sz="2400" dirty="0">
                <a:solidFill>
                  <a:srgbClr val="222268"/>
                </a:solidFill>
                <a:latin typeface="Times New Roman" pitchFamily="18" charset="0"/>
                <a:cs typeface="Times New Roman" pitchFamily="18" charset="0"/>
              </a:rPr>
              <a:t>формировать чувство гордости за достижения страны, любовь и уважение к армии, гордость за мужество воинов; </a:t>
            </a:r>
            <a:endParaRPr lang="ru-RU" altLang="ru-RU" sz="2400" dirty="0">
              <a:solidFill>
                <a:srgbClr val="222268"/>
              </a:solidFill>
              <a:latin typeface="Times New Roman" pitchFamily="18" charset="0"/>
            </a:endParaRPr>
          </a:p>
          <a:p>
            <a:pPr>
              <a:lnSpc>
                <a:spcPct val="115000"/>
              </a:lnSpc>
              <a:buFont typeface="Wingdings" pitchFamily="2" charset="2"/>
              <a:buChar char=""/>
            </a:pPr>
            <a:r>
              <a:rPr lang="ru-RU" altLang="ru-RU" sz="2400" dirty="0">
                <a:solidFill>
                  <a:srgbClr val="222268"/>
                </a:solidFill>
                <a:latin typeface="Times New Roman" pitchFamily="18" charset="0"/>
                <a:cs typeface="Times New Roman" pitchFamily="18" charset="0"/>
              </a:rPr>
              <a:t>развивать интерес к доступным ребенку явлениям общественной жизни.</a:t>
            </a:r>
            <a:endParaRPr lang="ru-RU" altLang="ru-RU" sz="2400" dirty="0">
              <a:solidFill>
                <a:srgbClr val="222268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6691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1047715" y="500042"/>
            <a:ext cx="9525067" cy="142876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solidFill>
                  <a:schemeClr val="bg1"/>
                </a:solidFill>
                <a:latin typeface="Century Schoolbook" pitchFamily="18" charset="0"/>
                <a:ea typeface="Times New Roman" pitchFamily="18" charset="0"/>
                <a:cs typeface="Arial" pitchFamily="34" charset="0"/>
              </a:rPr>
              <a:t>Цель  - вовлечь в процесс нравственно - патриотического воспитания с помощью взаимодействия: включение родителей и детей в общее дело.</a:t>
            </a:r>
            <a:endParaRPr lang="ru-RU" sz="2400" dirty="0" smtClean="0">
              <a:solidFill>
                <a:schemeClr val="bg1"/>
              </a:solidFill>
              <a:latin typeface="Century Schoolbook" pitchFamily="18" charset="0"/>
              <a:cs typeface="Arial" pitchFamily="34" charset="0"/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380960" y="3429000"/>
            <a:ext cx="2667019" cy="128588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dirty="0" smtClean="0"/>
              <a:t>участие в играх</a:t>
            </a:r>
            <a:endParaRPr lang="ru-RU" sz="2200" dirty="0"/>
          </a:p>
        </p:txBody>
      </p:sp>
      <p:sp>
        <p:nvSpPr>
          <p:cNvPr id="9" name="Овал 8"/>
          <p:cNvSpPr/>
          <p:nvPr/>
        </p:nvSpPr>
        <p:spPr>
          <a:xfrm>
            <a:off x="3047979" y="4071942"/>
            <a:ext cx="2762269" cy="128588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/>
              <a:t>участие в проектах</a:t>
            </a:r>
            <a:endParaRPr lang="ru-RU" sz="2000" dirty="0"/>
          </a:p>
        </p:txBody>
      </p:sp>
      <p:sp>
        <p:nvSpPr>
          <p:cNvPr id="10" name="Овал 9"/>
          <p:cNvSpPr/>
          <p:nvPr/>
        </p:nvSpPr>
        <p:spPr>
          <a:xfrm>
            <a:off x="5810248" y="3429000"/>
            <a:ext cx="2762269" cy="121444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/>
              <a:t>участие в конкурсах</a:t>
            </a:r>
            <a:endParaRPr lang="ru-RU" sz="2000" dirty="0"/>
          </a:p>
        </p:txBody>
      </p:sp>
      <p:sp>
        <p:nvSpPr>
          <p:cNvPr id="11" name="Овал 10"/>
          <p:cNvSpPr/>
          <p:nvPr/>
        </p:nvSpPr>
        <p:spPr>
          <a:xfrm>
            <a:off x="8382016" y="4000504"/>
            <a:ext cx="3238523" cy="128588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/>
              <a:t>участие в ви</a:t>
            </a:r>
            <a:r>
              <a:rPr lang="ru-RU" sz="2000" b="1" dirty="0" smtClean="0"/>
              <a:t>к</a:t>
            </a:r>
            <a:r>
              <a:rPr lang="ru-RU" sz="2000" dirty="0" smtClean="0"/>
              <a:t>торинах</a:t>
            </a:r>
            <a:endParaRPr lang="ru-RU" sz="2000" dirty="0"/>
          </a:p>
        </p:txBody>
      </p:sp>
      <p:sp>
        <p:nvSpPr>
          <p:cNvPr id="12" name="Овал 11"/>
          <p:cNvSpPr/>
          <p:nvPr/>
        </p:nvSpPr>
        <p:spPr>
          <a:xfrm>
            <a:off x="761963" y="5429264"/>
            <a:ext cx="3524275" cy="11430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/>
              <a:t>родительские собрания</a:t>
            </a:r>
            <a:endParaRPr lang="ru-RU" sz="2000" dirty="0"/>
          </a:p>
        </p:txBody>
      </p:sp>
      <p:sp>
        <p:nvSpPr>
          <p:cNvPr id="13" name="Овал 12"/>
          <p:cNvSpPr/>
          <p:nvPr/>
        </p:nvSpPr>
        <p:spPr>
          <a:xfrm>
            <a:off x="4952992" y="5500702"/>
            <a:ext cx="2667019" cy="107154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дни открытых дверей</a:t>
            </a:r>
            <a:endParaRPr lang="ru-RU" dirty="0"/>
          </a:p>
        </p:txBody>
      </p:sp>
      <p:sp>
        <p:nvSpPr>
          <p:cNvPr id="14" name="Овал 13"/>
          <p:cNvSpPr/>
          <p:nvPr/>
        </p:nvSpPr>
        <p:spPr>
          <a:xfrm>
            <a:off x="8096264" y="5429264"/>
            <a:ext cx="2571768" cy="11430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/>
              <a:t>мастер - классы</a:t>
            </a:r>
            <a:endParaRPr lang="ru-RU" sz="2000" dirty="0"/>
          </a:p>
        </p:txBody>
      </p:sp>
      <p:cxnSp>
        <p:nvCxnSpPr>
          <p:cNvPr id="19" name="Прямая со стрелкой 18"/>
          <p:cNvCxnSpPr/>
          <p:nvPr/>
        </p:nvCxnSpPr>
        <p:spPr>
          <a:xfrm rot="5400000">
            <a:off x="1107246" y="2083585"/>
            <a:ext cx="928694" cy="104775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/>
          <p:nvPr/>
        </p:nvCxnSpPr>
        <p:spPr>
          <a:xfrm rot="16200000" flipH="1">
            <a:off x="7346165" y="2416962"/>
            <a:ext cx="928694" cy="38100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/>
          <p:cNvCxnSpPr/>
          <p:nvPr/>
        </p:nvCxnSpPr>
        <p:spPr>
          <a:xfrm rot="16200000" flipH="1">
            <a:off x="9191647" y="2547932"/>
            <a:ext cx="1143008" cy="47625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 стрелкой 29"/>
          <p:cNvCxnSpPr/>
          <p:nvPr/>
        </p:nvCxnSpPr>
        <p:spPr>
          <a:xfrm rot="5400000">
            <a:off x="3095604" y="2809871"/>
            <a:ext cx="1143008" cy="9525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 стрелкой 32"/>
          <p:cNvCxnSpPr/>
          <p:nvPr/>
        </p:nvCxnSpPr>
        <p:spPr>
          <a:xfrm rot="16200000" flipH="1">
            <a:off x="5024430" y="2738433"/>
            <a:ext cx="1285884" cy="9525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28001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rgbClr val="0070C0"/>
                </a:solidFill>
              </a:rPr>
              <a:t>Функции семьи в патриотическом воспитании детей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570891" y="2136339"/>
            <a:ext cx="8932985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400" b="1" dirty="0">
                <a:solidFill>
                  <a:srgbClr val="002060"/>
                </a:solidFill>
              </a:rPr>
              <a:t>● Обеспечение диалога между поколениями в формировании личности</a:t>
            </a:r>
          </a:p>
          <a:p>
            <a:pPr>
              <a:defRPr/>
            </a:pPr>
            <a:r>
              <a:rPr lang="ru-RU" sz="2400" b="1" dirty="0">
                <a:solidFill>
                  <a:srgbClr val="002060"/>
                </a:solidFill>
              </a:rPr>
              <a:t>● Привитие любви к родному краю, преданности памяти своих предков</a:t>
            </a:r>
          </a:p>
          <a:p>
            <a:pPr>
              <a:defRPr/>
            </a:pPr>
            <a:r>
              <a:rPr lang="ru-RU" sz="2400" b="1" dirty="0">
                <a:solidFill>
                  <a:srgbClr val="002060"/>
                </a:solidFill>
              </a:rPr>
              <a:t>● Формирование знаний о генетических корнях своей семьи, рода, фамилии</a:t>
            </a:r>
          </a:p>
          <a:p>
            <a:pPr>
              <a:defRPr/>
            </a:pPr>
            <a:r>
              <a:rPr lang="ru-RU" sz="2400" b="1" dirty="0">
                <a:solidFill>
                  <a:srgbClr val="002060"/>
                </a:solidFill>
              </a:rPr>
              <a:t>● Через семью ребёнок осознаёт такие понятия, как «Родина», «малая Родина», «Родная земля», «родной язык», «моя семья», «мой дом».</a:t>
            </a:r>
          </a:p>
        </p:txBody>
      </p:sp>
    </p:spTree>
    <p:extLst>
      <p:ext uri="{BB962C8B-B14F-4D97-AF65-F5344CB8AC3E}">
        <p14:creationId xmlns:p14="http://schemas.microsoft.com/office/powerpoint/2010/main" val="652212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3200" b="1" i="1" dirty="0" smtClean="0">
                <a:solidFill>
                  <a:srgbClr val="0070C0"/>
                </a:solidFill>
                <a:latin typeface="Century Schoolbook" pitchFamily="18" charset="0"/>
                <a:ea typeface="Calibri" panose="020F0502020204030204" pitchFamily="34" charset="0"/>
                <a:cs typeface="Times New Roman" pitchFamily="18" charset="0"/>
              </a:rPr>
              <a:t/>
            </a:r>
            <a:br>
              <a:rPr lang="ru-RU" sz="3200" b="1" i="1" dirty="0" smtClean="0">
                <a:solidFill>
                  <a:srgbClr val="0070C0"/>
                </a:solidFill>
                <a:latin typeface="Century Schoolbook" pitchFamily="18" charset="0"/>
                <a:ea typeface="Calibri" panose="020F0502020204030204" pitchFamily="34" charset="0"/>
                <a:cs typeface="Times New Roman" pitchFamily="18" charset="0"/>
              </a:rPr>
            </a:br>
            <a:r>
              <a:rPr lang="ru-RU" sz="3200" b="1" i="1" dirty="0">
                <a:solidFill>
                  <a:srgbClr val="0070C0"/>
                </a:solidFill>
                <a:latin typeface="Century Schoolbook" pitchFamily="18" charset="0"/>
                <a:ea typeface="Calibri" panose="020F0502020204030204" pitchFamily="34" charset="0"/>
                <a:cs typeface="Times New Roman" pitchFamily="18" charset="0"/>
              </a:rPr>
              <a:t/>
            </a:r>
            <a:br>
              <a:rPr lang="ru-RU" sz="3200" b="1" i="1" dirty="0">
                <a:solidFill>
                  <a:srgbClr val="0070C0"/>
                </a:solidFill>
                <a:latin typeface="Century Schoolbook" pitchFamily="18" charset="0"/>
                <a:ea typeface="Calibri" panose="020F0502020204030204" pitchFamily="34" charset="0"/>
                <a:cs typeface="Times New Roman" pitchFamily="18" charset="0"/>
              </a:rPr>
            </a:br>
            <a:r>
              <a:rPr lang="ru-RU" sz="3200" b="1" i="1" dirty="0" smtClean="0">
                <a:solidFill>
                  <a:srgbClr val="0070C0"/>
                </a:solidFill>
                <a:latin typeface="Century Schoolbook" pitchFamily="18" charset="0"/>
                <a:ea typeface="Calibri" panose="020F0502020204030204" pitchFamily="34" charset="0"/>
                <a:cs typeface="Times New Roman" pitchFamily="18" charset="0"/>
              </a:rPr>
              <a:t>К </a:t>
            </a:r>
            <a:r>
              <a:rPr lang="ru-RU" sz="3200" b="1" i="1" dirty="0">
                <a:solidFill>
                  <a:srgbClr val="0070C0"/>
                </a:solidFill>
                <a:latin typeface="Century Schoolbook" pitchFamily="18" charset="0"/>
                <a:ea typeface="Calibri" panose="020F0502020204030204" pitchFamily="34" charset="0"/>
                <a:cs typeface="Times New Roman" pitchFamily="18" charset="0"/>
              </a:rPr>
              <a:t>современным </a:t>
            </a:r>
            <a:r>
              <a:rPr lang="ru-RU" sz="3200" b="1" i="1" dirty="0">
                <a:solidFill>
                  <a:srgbClr val="0070C0"/>
                </a:solidFill>
                <a:latin typeface="Century Schoolbook" pitchFamily="18" charset="0"/>
                <a:cs typeface="Times New Roman" pitchFamily="18" charset="0"/>
              </a:rPr>
              <a:t> подходам нравственно-патриотического воспитания детей можно отнести: </a:t>
            </a:r>
            <a:r>
              <a:rPr lang="ru-RU" sz="3200" dirty="0">
                <a:solidFill>
                  <a:srgbClr val="0070C0"/>
                </a:solidFill>
                <a:latin typeface="Century Schoolbook" pitchFamily="18" charset="0"/>
                <a:cs typeface="Times New Roman" pitchFamily="18" charset="0"/>
              </a:rPr>
              <a:t/>
            </a:r>
            <a:br>
              <a:rPr lang="ru-RU" sz="3200" dirty="0">
                <a:solidFill>
                  <a:srgbClr val="0070C0"/>
                </a:solidFill>
                <a:latin typeface="Century Schoolbook" pitchFamily="18" charset="0"/>
                <a:cs typeface="Times New Roman" pitchFamily="18" charset="0"/>
              </a:rPr>
            </a:br>
            <a:r>
              <a:rPr lang="ru-RU" sz="3200" b="1" dirty="0">
                <a:solidFill>
                  <a:srgbClr val="0070C0"/>
                </a:solidFill>
                <a:latin typeface="Century Schoolbook" pitchFamily="18" charset="0"/>
                <a:ea typeface="Calibri" panose="020F0502020204030204" pitchFamily="34" charset="0"/>
                <a:cs typeface="Times New Roman" pitchFamily="18" charset="0"/>
              </a:rPr>
              <a:t/>
            </a:r>
            <a:br>
              <a:rPr lang="ru-RU" sz="3200" b="1" dirty="0">
                <a:solidFill>
                  <a:srgbClr val="0070C0"/>
                </a:solidFill>
                <a:latin typeface="Century Schoolbook" pitchFamily="18" charset="0"/>
                <a:ea typeface="Calibri" panose="020F0502020204030204" pitchFamily="34" charset="0"/>
                <a:cs typeface="Times New Roman" pitchFamily="18" charset="0"/>
              </a:rPr>
            </a:br>
            <a:endParaRPr lang="ru-RU" sz="3200" dirty="0">
              <a:solidFill>
                <a:srgbClr val="0070C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56414" y="1966519"/>
            <a:ext cx="659289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2">
              <a:buFont typeface="Wingdings" pitchFamily="2" charset="2"/>
              <a:buChar char="ü"/>
            </a:pPr>
            <a:r>
              <a:rPr lang="ru-RU" sz="4000" dirty="0">
                <a:solidFill>
                  <a:srgbClr val="002060"/>
                </a:solidFill>
              </a:rPr>
              <a:t> ТЕМАТИЧЕСКИЕ АКЦИИ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-128954" y="2687148"/>
            <a:ext cx="83233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4" algn="ctr">
              <a:buFont typeface="Wingdings" pitchFamily="2" charset="2"/>
              <a:buChar char="ü"/>
            </a:pPr>
            <a:r>
              <a:rPr lang="ru-RU" sz="3200" dirty="0" smtClean="0">
                <a:solidFill>
                  <a:srgbClr val="002060"/>
                </a:solidFill>
              </a:rPr>
              <a:t> </a:t>
            </a:r>
            <a:r>
              <a:rPr lang="ru-RU" sz="4000" dirty="0" smtClean="0">
                <a:solidFill>
                  <a:srgbClr val="002060"/>
                </a:solidFill>
              </a:rPr>
              <a:t>ФЕСТИВАЛИ</a:t>
            </a:r>
            <a:endParaRPr lang="ru-RU" sz="4000" dirty="0">
              <a:solidFill>
                <a:srgbClr val="00206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56413" y="3776227"/>
            <a:ext cx="865170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3">
              <a:buFont typeface="Wingdings" pitchFamily="2" charset="2"/>
              <a:buChar char="ü"/>
            </a:pPr>
            <a:r>
              <a:rPr lang="ru-RU" sz="3600" dirty="0">
                <a:solidFill>
                  <a:srgbClr val="002060"/>
                </a:solidFill>
              </a:rPr>
              <a:t>СЕМЕЙНЫЕ </a:t>
            </a:r>
            <a:r>
              <a:rPr lang="ru-RU" sz="3600" i="1" dirty="0">
                <a:solidFill>
                  <a:srgbClr val="002060"/>
                </a:solidFill>
              </a:rPr>
              <a:t>ОНЛАЙН – КЛУБЫ</a:t>
            </a:r>
          </a:p>
          <a:p>
            <a:pPr>
              <a:buFont typeface="Wingdings" pitchFamily="2" charset="2"/>
              <a:buChar char="ü"/>
            </a:pPr>
            <a:endParaRPr lang="ru-RU" dirty="0"/>
          </a:p>
          <a:p>
            <a:pPr>
              <a:buFont typeface="Wingdings" pitchFamily="2" charset="2"/>
              <a:buChar char="ü"/>
            </a:pPr>
            <a:r>
              <a:rPr lang="ru-RU" sz="3600" dirty="0">
                <a:solidFill>
                  <a:srgbClr val="002060"/>
                </a:solidFill>
              </a:rPr>
              <a:t>ТЕХНОЛОГИЯ МУЗЕЙНОЙ ПЕДАГОГИКИ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6031" y="1309164"/>
            <a:ext cx="2336173" cy="4171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712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9465" y="-991105"/>
            <a:ext cx="2336173" cy="4171739"/>
          </a:xfrm>
          <a:prstGeom prst="rect">
            <a:avLst/>
          </a:prstGeom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1293760" y="431982"/>
            <a:ext cx="10515600" cy="1325563"/>
          </a:xfrm>
        </p:spPr>
        <p:txBody>
          <a:bodyPr>
            <a:normAutofit fontScale="90000"/>
          </a:bodyPr>
          <a:lstStyle/>
          <a:p>
            <a:pPr lvl="0" algn="ctr"/>
            <a:r>
              <a:rPr lang="ru-RU" alt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altLang="ru-RU" dirty="0">
                <a:solidFill>
                  <a:srgbClr val="0070C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/>
            </a:r>
            <a:br>
              <a:rPr lang="ru-RU" altLang="ru-RU" dirty="0">
                <a:solidFill>
                  <a:srgbClr val="0070C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lang="ru-RU" sz="2700" dirty="0">
                <a:solidFill>
                  <a:srgbClr val="002060"/>
                </a:solidFill>
                <a:latin typeface="Century Schoolbook" pitchFamily="18" charset="0"/>
                <a:ea typeface="Times New Roman" pitchFamily="18" charset="0"/>
                <a:cs typeface="Times New Roman" pitchFamily="18" charset="0"/>
              </a:rPr>
              <a:t>Тематические акции – это </a:t>
            </a:r>
            <a:r>
              <a:rPr lang="ru-RU" sz="2700" dirty="0" smtClean="0">
                <a:solidFill>
                  <a:srgbClr val="002060"/>
                </a:solidFill>
                <a:latin typeface="Century Schoolbook" pitchFamily="18" charset="0"/>
                <a:ea typeface="Times New Roman" pitchFamily="18" charset="0"/>
                <a:cs typeface="Times New Roman" pitchFamily="18" charset="0"/>
              </a:rPr>
              <a:t>форма </a:t>
            </a:r>
            <a:r>
              <a:rPr lang="ru-RU" sz="2700" dirty="0">
                <a:solidFill>
                  <a:srgbClr val="002060"/>
                </a:solidFill>
                <a:latin typeface="Century Schoolbook" pitchFamily="18" charset="0"/>
                <a:ea typeface="Times New Roman" pitchFamily="18" charset="0"/>
                <a:cs typeface="Times New Roman" pitchFamily="18" charset="0"/>
              </a:rPr>
              <a:t>интерактивного взаимодействия, которые направлены на сотрудничество семьи в решении проблем образования и воспитания детей, по различным образовательным областям, повышение роли и ответственности родителей в </a:t>
            </a:r>
            <a:r>
              <a:rPr lang="ru-RU" sz="2700" dirty="0" smtClean="0">
                <a:solidFill>
                  <a:srgbClr val="002060"/>
                </a:solidFill>
                <a:latin typeface="Century Schoolbook" pitchFamily="18" charset="0"/>
                <a:ea typeface="Times New Roman" pitchFamily="18" charset="0"/>
                <a:cs typeface="Times New Roman" pitchFamily="18" charset="0"/>
              </a:rPr>
              <a:t>деле гражданского </a:t>
            </a:r>
            <a:r>
              <a:rPr lang="ru-RU" sz="2700" dirty="0">
                <a:solidFill>
                  <a:srgbClr val="002060"/>
                </a:solidFill>
                <a:latin typeface="Century Schoolbook" pitchFamily="18" charset="0"/>
                <a:ea typeface="Times New Roman" pitchFamily="18" charset="0"/>
                <a:cs typeface="Times New Roman" pitchFamily="18" charset="0"/>
              </a:rPr>
              <a:t>образования и воспитания ребёнка</a:t>
            </a:r>
            <a:r>
              <a:rPr lang="ru-RU" sz="2200" dirty="0">
                <a:solidFill>
                  <a:srgbClr val="002060"/>
                </a:solidFill>
                <a:latin typeface="Century Schoolbook" pitchFamily="18" charset="0"/>
                <a:ea typeface="Times New Roman" pitchFamily="18" charset="0"/>
                <a:cs typeface="Times New Roman" pitchFamily="18" charset="0"/>
              </a:rPr>
              <a:t>.</a:t>
            </a:r>
            <a:r>
              <a:rPr lang="ru-RU" sz="2200" dirty="0">
                <a:solidFill>
                  <a:srgbClr val="002060"/>
                </a:solidFill>
                <a:latin typeface="Century Schoolbook" pitchFamily="18" charset="0"/>
                <a:cs typeface="Arial" pitchFamily="34" charset="0"/>
              </a:rPr>
              <a:t/>
            </a:r>
            <a:br>
              <a:rPr lang="ru-RU" sz="2200" dirty="0">
                <a:solidFill>
                  <a:srgbClr val="002060"/>
                </a:solidFill>
                <a:latin typeface="Century Schoolbook" pitchFamily="18" charset="0"/>
                <a:cs typeface="Arial" pitchFamily="34" charset="0"/>
              </a:rPr>
            </a:b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12" name="Объект 11"/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769" y="2217071"/>
            <a:ext cx="5181600" cy="3873246"/>
          </a:xfrm>
        </p:spPr>
      </p:pic>
      <p:pic>
        <p:nvPicPr>
          <p:cNvPr id="13" name="Объект 12"/>
          <p:cNvPicPr>
            <a:picLocks noGrp="1" noChangeAspect="1"/>
          </p:cNvPicPr>
          <p:nvPr>
            <p:ph sz="half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943" y="1947434"/>
            <a:ext cx="4775130" cy="4351338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884" y="5303837"/>
            <a:ext cx="11592232" cy="1847661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086708" y="1562072"/>
            <a:ext cx="9805408" cy="3853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ru-RU" altLang="ru-RU" b="1" dirty="0" smtClean="0">
                <a:solidFill>
                  <a:srgbClr val="222268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altLang="ru-RU" b="1" dirty="0">
              <a:solidFill>
                <a:srgbClr val="222268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4816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680" y="-991105"/>
            <a:ext cx="2336173" cy="4171739"/>
          </a:xfrm>
          <a:prstGeom prst="rect">
            <a:avLst/>
          </a:prstGeom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1293760" y="431982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alt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altLang="ru-RU" dirty="0">
                <a:solidFill>
                  <a:srgbClr val="0070C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/>
            </a:r>
            <a:br>
              <a:rPr lang="ru-RU" altLang="ru-RU" dirty="0">
                <a:solidFill>
                  <a:srgbClr val="0070C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lang="ru-RU" b="1" dirty="0">
                <a:solidFill>
                  <a:srgbClr val="002060"/>
                </a:solidFill>
              </a:rPr>
              <a:t>Фестиваль - это массовое празднество, включающее в себя показ, смотр каких-либо видов искусства</a:t>
            </a:r>
            <a:r>
              <a:rPr lang="ru-RU" b="1" dirty="0">
                <a:solidFill>
                  <a:srgbClr val="0070C0"/>
                </a:solidFill>
              </a:rPr>
              <a:t>.</a:t>
            </a:r>
            <a:br>
              <a:rPr lang="ru-RU" b="1" dirty="0">
                <a:solidFill>
                  <a:srgbClr val="0070C0"/>
                </a:solidFill>
              </a:rPr>
            </a:br>
            <a:endParaRPr lang="ru-RU" b="1" dirty="0">
              <a:solidFill>
                <a:srgbClr val="0070C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884" y="5303837"/>
            <a:ext cx="11592232" cy="1847661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086708" y="1562072"/>
            <a:ext cx="9805408" cy="3853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ru-RU" altLang="ru-RU" b="1" dirty="0" smtClean="0">
                <a:solidFill>
                  <a:srgbClr val="222268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altLang="ru-RU" b="1" dirty="0">
              <a:solidFill>
                <a:srgbClr val="222268"/>
              </a:solidFill>
              <a:latin typeface="Times New Roman" pitchFamily="18" charset="0"/>
            </a:endParaRPr>
          </a:p>
        </p:txBody>
      </p:sp>
      <p:pic>
        <p:nvPicPr>
          <p:cNvPr id="1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8200" y="2058194"/>
            <a:ext cx="5181600" cy="3886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72200" y="2064266"/>
            <a:ext cx="5181600" cy="38740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74816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9465" y="-991105"/>
            <a:ext cx="2336173" cy="4171739"/>
          </a:xfrm>
          <a:prstGeom prst="rect">
            <a:avLst/>
          </a:prstGeom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1528222" y="621871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</a:rPr>
              <a:t/>
            </a:r>
            <a:br>
              <a:rPr lang="ru-RU" sz="3600" b="1" dirty="0" smtClean="0">
                <a:solidFill>
                  <a:srgbClr val="002060"/>
                </a:solidFill>
              </a:rPr>
            </a:br>
            <a:r>
              <a:rPr lang="ru-RU" sz="3600" b="1" dirty="0">
                <a:solidFill>
                  <a:srgbClr val="002060"/>
                </a:solidFill>
              </a:rPr>
              <a:t/>
            </a:r>
            <a:br>
              <a:rPr lang="ru-RU" sz="3600" b="1" dirty="0">
                <a:solidFill>
                  <a:srgbClr val="002060"/>
                </a:solidFill>
              </a:rPr>
            </a:br>
            <a:r>
              <a:rPr lang="ru-RU" sz="3600" b="1" dirty="0" smtClean="0">
                <a:solidFill>
                  <a:srgbClr val="002060"/>
                </a:solidFill>
              </a:rPr>
              <a:t/>
            </a:r>
            <a:br>
              <a:rPr lang="ru-RU" sz="3600" b="1" dirty="0" smtClean="0">
                <a:solidFill>
                  <a:srgbClr val="002060"/>
                </a:solidFill>
              </a:rPr>
            </a:br>
            <a:r>
              <a:rPr lang="ru-RU" sz="3600" b="1" dirty="0" smtClean="0">
                <a:solidFill>
                  <a:srgbClr val="002060"/>
                </a:solidFill>
              </a:rPr>
              <a:t>Семейный </a:t>
            </a:r>
            <a:r>
              <a:rPr lang="ru-RU" sz="3600" b="1" dirty="0">
                <a:solidFill>
                  <a:srgbClr val="002060"/>
                </a:solidFill>
              </a:rPr>
              <a:t>онлайн – клуб как интерактивная форма работы с родителями, направлен на совершенствование взаимодействия семьи и детского сада</a:t>
            </a:r>
            <a:r>
              <a:rPr lang="ru-RU" dirty="0"/>
              <a:t>.</a:t>
            </a:r>
            <a:br>
              <a:rPr lang="ru-RU" dirty="0"/>
            </a:br>
            <a:r>
              <a:rPr lang="ru-RU" alt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altLang="ru-RU" dirty="0">
                <a:solidFill>
                  <a:srgbClr val="0070C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/>
            </a:r>
            <a:br>
              <a:rPr lang="ru-RU" altLang="ru-RU" dirty="0">
                <a:solidFill>
                  <a:srgbClr val="0070C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lang="ru-RU" sz="2200" dirty="0" smtClean="0">
                <a:solidFill>
                  <a:srgbClr val="002060"/>
                </a:solidFill>
                <a:latin typeface="Century Schoolbook" pitchFamily="18" charset="0"/>
                <a:ea typeface="Times New Roman" pitchFamily="18" charset="0"/>
                <a:cs typeface="Times New Roman" pitchFamily="18" charset="0"/>
              </a:rPr>
              <a:t>.</a:t>
            </a:r>
            <a:r>
              <a:rPr lang="ru-RU" sz="2200" dirty="0">
                <a:solidFill>
                  <a:srgbClr val="002060"/>
                </a:solidFill>
                <a:latin typeface="Century Schoolbook" pitchFamily="18" charset="0"/>
                <a:cs typeface="Arial" pitchFamily="34" charset="0"/>
              </a:rPr>
              <a:t/>
            </a:r>
            <a:br>
              <a:rPr lang="ru-RU" sz="2200" dirty="0">
                <a:solidFill>
                  <a:srgbClr val="002060"/>
                </a:solidFill>
                <a:latin typeface="Century Schoolbook" pitchFamily="18" charset="0"/>
                <a:cs typeface="Arial" pitchFamily="34" charset="0"/>
              </a:rPr>
            </a:b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884" y="5620360"/>
            <a:ext cx="11592232" cy="1847661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086708" y="1562072"/>
            <a:ext cx="9805408" cy="3853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ru-RU" altLang="ru-RU" b="1" dirty="0" smtClean="0">
                <a:solidFill>
                  <a:srgbClr val="222268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altLang="ru-RU" b="1" dirty="0">
              <a:solidFill>
                <a:srgbClr val="222268"/>
              </a:solidFill>
              <a:latin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" name="Picture 2" descr="Familia Feliz Usando La Computadora Portátil Junto Fotos, Retratos,  Imágenes Y Fotografía De Archivo Libres De Derecho. Image 40908273."/>
          <p:cNvPicPr>
            <a:picLocks noGrp="1" noChangeAspect="1" noChangeArrowheads="1"/>
          </p:cNvPicPr>
          <p:nvPr>
            <p:ph sz="half" idx="1"/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3739661" y="2051538"/>
            <a:ext cx="5668108" cy="383344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74816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9465" y="-991105"/>
            <a:ext cx="2336173" cy="4171739"/>
          </a:xfrm>
          <a:prstGeom prst="rect">
            <a:avLst/>
          </a:prstGeom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1528222" y="621871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</a:rPr>
              <a:t/>
            </a:r>
            <a:br>
              <a:rPr lang="ru-RU" sz="3600" b="1" dirty="0" smtClean="0">
                <a:solidFill>
                  <a:srgbClr val="002060"/>
                </a:solidFill>
              </a:rPr>
            </a:br>
            <a:r>
              <a:rPr lang="ru-RU" sz="3600" b="1" dirty="0">
                <a:solidFill>
                  <a:srgbClr val="002060"/>
                </a:solidFill>
              </a:rPr>
              <a:t/>
            </a:r>
            <a:br>
              <a:rPr lang="ru-RU" sz="3600" b="1" dirty="0">
                <a:solidFill>
                  <a:srgbClr val="002060"/>
                </a:solidFill>
              </a:rPr>
            </a:br>
            <a:r>
              <a:rPr lang="ru-RU" sz="3600" b="1" dirty="0" smtClean="0">
                <a:solidFill>
                  <a:srgbClr val="002060"/>
                </a:solidFill>
              </a:rPr>
              <a:t/>
            </a:r>
            <a:br>
              <a:rPr lang="ru-RU" sz="3600" b="1" dirty="0" smtClean="0">
                <a:solidFill>
                  <a:srgbClr val="002060"/>
                </a:solidFill>
              </a:rPr>
            </a:br>
            <a:r>
              <a:rPr lang="ru-RU" sz="3600" b="1" dirty="0" smtClean="0">
                <a:solidFill>
                  <a:srgbClr val="002060"/>
                </a:solidFill>
              </a:rPr>
              <a:t/>
            </a:r>
            <a:br>
              <a:rPr lang="ru-RU" sz="3600" b="1" dirty="0" smtClean="0">
                <a:solidFill>
                  <a:srgbClr val="002060"/>
                </a:solidFill>
              </a:rPr>
            </a:br>
            <a:r>
              <a:rPr lang="ru-RU" sz="3600" b="1" dirty="0" smtClean="0">
                <a:solidFill>
                  <a:srgbClr val="002060"/>
                </a:solidFill>
              </a:rPr>
              <a:t>Музейная </a:t>
            </a:r>
            <a:r>
              <a:rPr lang="ru-RU" sz="3600" b="1" dirty="0">
                <a:solidFill>
                  <a:srgbClr val="002060"/>
                </a:solidFill>
              </a:rPr>
              <a:t>педагогика является инновационной технологией в сфере личностного воспитания детей в специально организованной предметно-пространственной  среде совместно с родителями. </a:t>
            </a:r>
            <a:br>
              <a:rPr lang="ru-RU" sz="3600" b="1" dirty="0">
                <a:solidFill>
                  <a:srgbClr val="002060"/>
                </a:solidFill>
              </a:rPr>
            </a:br>
            <a:r>
              <a:rPr lang="ru-RU" dirty="0" smtClean="0"/>
              <a:t>.</a:t>
            </a:r>
            <a:r>
              <a:rPr lang="ru-RU" dirty="0"/>
              <a:t/>
            </a:r>
            <a:br>
              <a:rPr lang="ru-RU" dirty="0"/>
            </a:br>
            <a:r>
              <a:rPr lang="ru-RU" alt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altLang="ru-RU" dirty="0">
                <a:solidFill>
                  <a:srgbClr val="0070C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/>
            </a:r>
            <a:br>
              <a:rPr lang="ru-RU" altLang="ru-RU" dirty="0">
                <a:solidFill>
                  <a:srgbClr val="0070C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lang="ru-RU" sz="2200" dirty="0" smtClean="0">
                <a:solidFill>
                  <a:srgbClr val="002060"/>
                </a:solidFill>
                <a:latin typeface="Century Schoolbook" pitchFamily="18" charset="0"/>
                <a:ea typeface="Times New Roman" pitchFamily="18" charset="0"/>
                <a:cs typeface="Times New Roman" pitchFamily="18" charset="0"/>
              </a:rPr>
              <a:t>.</a:t>
            </a:r>
            <a:r>
              <a:rPr lang="ru-RU" sz="2200" dirty="0">
                <a:solidFill>
                  <a:srgbClr val="002060"/>
                </a:solidFill>
                <a:latin typeface="Century Schoolbook" pitchFamily="18" charset="0"/>
                <a:cs typeface="Arial" pitchFamily="34" charset="0"/>
              </a:rPr>
              <a:t/>
            </a:r>
            <a:br>
              <a:rPr lang="ru-RU" sz="2200" dirty="0">
                <a:solidFill>
                  <a:srgbClr val="002060"/>
                </a:solidFill>
                <a:latin typeface="Century Schoolbook" pitchFamily="18" charset="0"/>
                <a:cs typeface="Arial" pitchFamily="34" charset="0"/>
              </a:rPr>
            </a:b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884" y="5303837"/>
            <a:ext cx="11592232" cy="1847661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086708" y="1562072"/>
            <a:ext cx="9805408" cy="3853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ru-RU" altLang="ru-RU" b="1" dirty="0" smtClean="0">
                <a:solidFill>
                  <a:srgbClr val="222268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altLang="ru-RU" b="1" dirty="0">
              <a:solidFill>
                <a:srgbClr val="222268"/>
              </a:solidFill>
              <a:latin typeface="Times New Roman" pitchFamily="18" charset="0"/>
            </a:endParaRPr>
          </a:p>
        </p:txBody>
      </p:sp>
      <p:pic>
        <p:nvPicPr>
          <p:cNvPr id="9" name="Picture 2" descr="Проект &quot;Музейная педагогика в ДОУ и создание мини-музея в группе&quot;"/>
          <p:cNvPicPr>
            <a:picLocks noGrp="1" noChangeAspect="1" noChangeArrowheads="1"/>
          </p:cNvPicPr>
          <p:nvPr>
            <p:ph sz="half" idx="1"/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1047750" y="2215356"/>
            <a:ext cx="4762500" cy="3571875"/>
          </a:xfrm>
          <a:prstGeom prst="rect">
            <a:avLst/>
          </a:prstGeom>
          <a:noFill/>
        </p:spPr>
      </p:pic>
      <p:pic>
        <p:nvPicPr>
          <p:cNvPr id="11" name="Picture 6" descr="В детском саду №17 организовали мини-музей «Защитники Отечества» | Новости  г. Кинешма и Ивановской области - kineshemec.ru"/>
          <p:cNvPicPr>
            <a:picLocks noGrp="1" noChangeAspect="1" noChangeArrowheads="1"/>
          </p:cNvPicPr>
          <p:nvPr>
            <p:ph sz="half" idx="2"/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29755" y="2215662"/>
            <a:ext cx="4642658" cy="377483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63575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9465" y="-991105"/>
            <a:ext cx="2336173" cy="4171739"/>
          </a:xfrm>
          <a:prstGeom prst="rect">
            <a:avLst/>
          </a:prstGeom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1528222" y="621871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</a:rPr>
              <a:t/>
            </a:r>
            <a:br>
              <a:rPr lang="ru-RU" sz="3600" b="1" dirty="0" smtClean="0">
                <a:solidFill>
                  <a:srgbClr val="002060"/>
                </a:solidFill>
              </a:rPr>
            </a:br>
            <a:r>
              <a:rPr lang="ru-RU" sz="3600" b="1" dirty="0">
                <a:solidFill>
                  <a:srgbClr val="002060"/>
                </a:solidFill>
              </a:rPr>
              <a:t/>
            </a:r>
            <a:br>
              <a:rPr lang="ru-RU" sz="3600" b="1" dirty="0">
                <a:solidFill>
                  <a:srgbClr val="002060"/>
                </a:solidFill>
              </a:rPr>
            </a:br>
            <a:r>
              <a:rPr lang="ru-RU" sz="3600" b="1" dirty="0" smtClean="0">
                <a:solidFill>
                  <a:srgbClr val="002060"/>
                </a:solidFill>
              </a:rPr>
              <a:t/>
            </a:r>
            <a:br>
              <a:rPr lang="ru-RU" sz="3600" b="1" dirty="0" smtClean="0">
                <a:solidFill>
                  <a:srgbClr val="002060"/>
                </a:solidFill>
              </a:rPr>
            </a:br>
            <a:r>
              <a:rPr lang="ru-RU" sz="3600" b="1" dirty="0" smtClean="0">
                <a:solidFill>
                  <a:srgbClr val="002060"/>
                </a:solidFill>
              </a:rPr>
              <a:t/>
            </a:r>
            <a:br>
              <a:rPr lang="ru-RU" sz="3600" b="1" dirty="0" smtClean="0">
                <a:solidFill>
                  <a:srgbClr val="002060"/>
                </a:solidFill>
              </a:rPr>
            </a:br>
            <a:r>
              <a:rPr lang="ru-RU" sz="2200" dirty="0" smtClean="0">
                <a:solidFill>
                  <a:srgbClr val="002060"/>
                </a:solidFill>
                <a:latin typeface="Century Schoolbook" pitchFamily="18" charset="0"/>
                <a:ea typeface="Times New Roman" pitchFamily="18" charset="0"/>
                <a:cs typeface="Times New Roman" pitchFamily="18" charset="0"/>
              </a:rPr>
              <a:t>.</a:t>
            </a:r>
            <a:r>
              <a:rPr lang="ru-RU" sz="2200" dirty="0">
                <a:solidFill>
                  <a:srgbClr val="002060"/>
                </a:solidFill>
                <a:latin typeface="Century Schoolbook" pitchFamily="18" charset="0"/>
                <a:cs typeface="Arial" pitchFamily="34" charset="0"/>
              </a:rPr>
              <a:t/>
            </a:r>
            <a:br>
              <a:rPr lang="ru-RU" sz="2200" dirty="0">
                <a:solidFill>
                  <a:srgbClr val="002060"/>
                </a:solidFill>
                <a:latin typeface="Century Schoolbook" pitchFamily="18" charset="0"/>
                <a:cs typeface="Arial" pitchFamily="34" charset="0"/>
              </a:rPr>
            </a:b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884" y="5303837"/>
            <a:ext cx="11592232" cy="1847661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086708" y="1562072"/>
            <a:ext cx="9805408" cy="3853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ru-RU" altLang="ru-RU" b="1" dirty="0" smtClean="0">
                <a:solidFill>
                  <a:srgbClr val="222268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altLang="ru-RU" b="1" dirty="0">
              <a:solidFill>
                <a:srgbClr val="222268"/>
              </a:solidFill>
              <a:latin typeface="Times New Roman" pitchFamily="18" charset="0"/>
            </a:endParaRPr>
          </a:p>
        </p:txBody>
      </p:sp>
      <p:pic>
        <p:nvPicPr>
          <p:cNvPr id="3" name="Объект 2"/>
          <p:cNvPicPr>
            <a:picLocks noGrp="1" noChangeAspect="1"/>
          </p:cNvPicPr>
          <p:nvPr>
            <p:ph sz="half"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954" y="1094764"/>
            <a:ext cx="4630615" cy="4618893"/>
          </a:xfrm>
        </p:spPr>
      </p:pic>
      <p:pic>
        <p:nvPicPr>
          <p:cNvPr id="10" name="Объект 9"/>
          <p:cNvPicPr>
            <a:picLocks noGrp="1" noChangeAspect="1"/>
          </p:cNvPicPr>
          <p:nvPr>
            <p:ph sz="half" idx="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9189" y="641595"/>
            <a:ext cx="4775130" cy="4351338"/>
          </a:xfrm>
        </p:spPr>
      </p:pic>
    </p:spTree>
    <p:extLst>
      <p:ext uri="{BB962C8B-B14F-4D97-AF65-F5344CB8AC3E}">
        <p14:creationId xmlns:p14="http://schemas.microsoft.com/office/powerpoint/2010/main" val="2983366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9465" y="-991105"/>
            <a:ext cx="2336173" cy="4171739"/>
          </a:xfrm>
          <a:prstGeom prst="rect">
            <a:avLst/>
          </a:prstGeom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1528222" y="621871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</a:rPr>
              <a:t/>
            </a:r>
            <a:br>
              <a:rPr lang="ru-RU" sz="3600" b="1" dirty="0" smtClean="0">
                <a:solidFill>
                  <a:srgbClr val="002060"/>
                </a:solidFill>
              </a:rPr>
            </a:br>
            <a:r>
              <a:rPr lang="ru-RU" sz="3600" b="1" dirty="0">
                <a:solidFill>
                  <a:srgbClr val="002060"/>
                </a:solidFill>
              </a:rPr>
              <a:t/>
            </a:r>
            <a:br>
              <a:rPr lang="ru-RU" sz="3600" b="1" dirty="0">
                <a:solidFill>
                  <a:srgbClr val="002060"/>
                </a:solidFill>
              </a:rPr>
            </a:br>
            <a:r>
              <a:rPr lang="ru-RU" sz="3600" b="1" dirty="0" smtClean="0">
                <a:solidFill>
                  <a:srgbClr val="002060"/>
                </a:solidFill>
              </a:rPr>
              <a:t/>
            </a:r>
            <a:br>
              <a:rPr lang="ru-RU" sz="3600" b="1" dirty="0" smtClean="0">
                <a:solidFill>
                  <a:srgbClr val="002060"/>
                </a:solidFill>
              </a:rPr>
            </a:br>
            <a:r>
              <a:rPr lang="ru-RU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работе по патриотическому воспитанию дошкольников большую роль играет содержание и оформление центра по патриотическому воспитанию детей. Центр меняется по содержанию, в соответствии с возрастом детей, с учётом целей и задач патриотического воспитания. Благодаря помощи родителей изготовлены наглядные пособия, атрибуты, связанные с государственной символикой, пополняется коллекция предметов народных промыслов</a:t>
            </a:r>
            <a:r>
              <a:rPr lang="ru-RU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3600" dirty="0">
                <a:solidFill>
                  <a:srgbClr val="002060"/>
                </a:solidFill>
              </a:rPr>
              <a:t/>
            </a:r>
            <a:br>
              <a:rPr lang="ru-RU" sz="3600" dirty="0">
                <a:solidFill>
                  <a:srgbClr val="002060"/>
                </a:solidFill>
              </a:rPr>
            </a:br>
            <a:r>
              <a:rPr lang="ru-RU" sz="2200" dirty="0" smtClean="0">
                <a:solidFill>
                  <a:srgbClr val="002060"/>
                </a:solidFill>
                <a:latin typeface="Century Schoolbook" pitchFamily="18" charset="0"/>
                <a:ea typeface="Times New Roman" pitchFamily="18" charset="0"/>
                <a:cs typeface="Times New Roman" pitchFamily="18" charset="0"/>
              </a:rPr>
              <a:t>.</a:t>
            </a:r>
            <a:r>
              <a:rPr lang="ru-RU" sz="2200" dirty="0">
                <a:solidFill>
                  <a:srgbClr val="002060"/>
                </a:solidFill>
                <a:latin typeface="Century Schoolbook" pitchFamily="18" charset="0"/>
                <a:cs typeface="Arial" pitchFamily="34" charset="0"/>
              </a:rPr>
              <a:t/>
            </a:r>
            <a:br>
              <a:rPr lang="ru-RU" sz="2200" dirty="0">
                <a:solidFill>
                  <a:srgbClr val="002060"/>
                </a:solidFill>
                <a:latin typeface="Century Schoolbook" pitchFamily="18" charset="0"/>
                <a:cs typeface="Arial" pitchFamily="34" charset="0"/>
              </a:rPr>
            </a:b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884" y="5303837"/>
            <a:ext cx="11592232" cy="1847661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086708" y="1562072"/>
            <a:ext cx="9805408" cy="3853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ru-RU" altLang="ru-RU" b="1" dirty="0" smtClean="0">
                <a:solidFill>
                  <a:srgbClr val="222268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altLang="ru-RU" b="1" dirty="0">
              <a:solidFill>
                <a:srgbClr val="222268"/>
              </a:solidFill>
              <a:latin typeface="Times New Roman" pitchFamily="18" charset="0"/>
            </a:endParaRPr>
          </a:p>
        </p:txBody>
      </p:sp>
      <p:pic>
        <p:nvPicPr>
          <p:cNvPr id="3" name="Объект 2"/>
          <p:cNvPicPr>
            <a:picLocks noGrp="1" noChangeAspect="1"/>
          </p:cNvPicPr>
          <p:nvPr>
            <p:ph sz="half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4732" y="3056548"/>
            <a:ext cx="3274381" cy="3285637"/>
          </a:xfrm>
        </p:spPr>
      </p:pic>
      <p:pic>
        <p:nvPicPr>
          <p:cNvPr id="9" name="Объект 8" descr="i (13).jpg"/>
          <p:cNvPicPr>
            <a:picLocks noGrp="1" noChangeAspect="1"/>
          </p:cNvPicPr>
          <p:nvPr>
            <p:ph sz="half" idx="1"/>
          </p:nvPr>
        </p:nvPicPr>
        <p:blipFill>
          <a:blip r:embed="rId6"/>
          <a:stretch>
            <a:fillRect/>
          </a:stretch>
        </p:blipFill>
        <p:spPr>
          <a:xfrm>
            <a:off x="2086708" y="3180634"/>
            <a:ext cx="3263503" cy="34275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33569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2892" y="-686264"/>
            <a:ext cx="2336173" cy="417173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698137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ru-RU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«ПАТРИОТИЗМ, как мы с вами знаем, это ни что другое, как любовь к Родине.</a:t>
            </a:r>
            <a:br>
              <a:rPr lang="ru-RU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Без этого ни одна страна существовать не может, она просто растворится, как кусочек сахара в чае»</a:t>
            </a:r>
            <a:br>
              <a:rPr lang="ru-RU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884" y="5297120"/>
            <a:ext cx="11592232" cy="1847661"/>
          </a:xfrm>
          <a:prstGeom prst="rect">
            <a:avLst/>
          </a:prstGeom>
        </p:spPr>
      </p:pic>
      <p:pic>
        <p:nvPicPr>
          <p:cNvPr id="7" name="Picture 2" descr="https://md-gazeta.ru/wp-content/uploads/2018/08/putin_101.jpg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73" r="20171"/>
          <a:stretch>
            <a:fillRect/>
          </a:stretch>
        </p:blipFill>
        <p:spPr bwMode="auto">
          <a:xfrm>
            <a:off x="1101970" y="2039814"/>
            <a:ext cx="4032738" cy="4091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6275128" y="4462531"/>
            <a:ext cx="435770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Президент Российской Федерации </a:t>
            </a:r>
          </a:p>
          <a:p>
            <a:pPr algn="ctr">
              <a:defRPr/>
            </a:pP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Владимир Владимирович Путин</a:t>
            </a:r>
          </a:p>
        </p:txBody>
      </p:sp>
    </p:spTree>
    <p:extLst>
      <p:ext uri="{BB962C8B-B14F-4D97-AF65-F5344CB8AC3E}">
        <p14:creationId xmlns:p14="http://schemas.microsoft.com/office/powerpoint/2010/main" val="1491974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условий в группах для формирования гражданско-патриотической позиции у детей начинается с организации предметно- развивающей среды </a:t>
            </a:r>
            <a:b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группах ДОУ</a:t>
            </a:r>
            <a:b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/>
          </a:p>
        </p:txBody>
      </p:sp>
      <p:pic>
        <p:nvPicPr>
          <p:cNvPr id="3" name="Picture 3" descr="C:\Users\VB\Downloads\Группа №1\20230120_11385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280" y="1618029"/>
            <a:ext cx="4248150" cy="489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C:\Users\VB\Downloads\Группа №2\20230120_1159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5601" y="1711813"/>
            <a:ext cx="4103687" cy="489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50241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800" b="1" dirty="0">
                <a:solidFill>
                  <a:schemeClr val="accent1"/>
                </a:solidFill>
              </a:rPr>
              <a:t>Уголки   Патриотического  воспи</a:t>
            </a:r>
            <a:r>
              <a:rPr lang="ru-RU" sz="4800" b="1" i="1" dirty="0">
                <a:solidFill>
                  <a:schemeClr val="accent1"/>
                </a:solidFill>
              </a:rPr>
              <a:t>тания</a:t>
            </a:r>
            <a:endParaRPr lang="ru-RU" sz="4800" b="1" dirty="0">
              <a:solidFill>
                <a:schemeClr val="accent1"/>
              </a:solidFill>
            </a:endParaRP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8979" y="1880029"/>
            <a:ext cx="4848797" cy="4180802"/>
          </a:xfrm>
          <a:prstGeom prst="rect">
            <a:avLst/>
          </a:prstGeom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5317" y="1362197"/>
            <a:ext cx="3659187" cy="4884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16129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25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9465" y="-991105"/>
            <a:ext cx="2336173" cy="4171739"/>
          </a:xfrm>
          <a:prstGeom prst="rect">
            <a:avLst/>
          </a:prstGeom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1528222" y="621871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</a:rPr>
              <a:t/>
            </a:r>
            <a:br>
              <a:rPr lang="ru-RU" sz="3600" b="1" dirty="0" smtClean="0">
                <a:solidFill>
                  <a:srgbClr val="002060"/>
                </a:solidFill>
              </a:rPr>
            </a:br>
            <a:r>
              <a:rPr lang="ru-RU" sz="3600" b="1" dirty="0">
                <a:solidFill>
                  <a:srgbClr val="002060"/>
                </a:solidFill>
              </a:rPr>
              <a:t/>
            </a:r>
            <a:br>
              <a:rPr lang="ru-RU" sz="3600" b="1" dirty="0">
                <a:solidFill>
                  <a:srgbClr val="002060"/>
                </a:solidFill>
              </a:rPr>
            </a:br>
            <a:r>
              <a:rPr lang="ru-RU" sz="3600" b="1" dirty="0" smtClean="0">
                <a:solidFill>
                  <a:srgbClr val="002060"/>
                </a:solidFill>
              </a:rPr>
              <a:t/>
            </a:r>
            <a:br>
              <a:rPr lang="ru-RU" sz="3600" b="1" dirty="0" smtClean="0">
                <a:solidFill>
                  <a:srgbClr val="002060"/>
                </a:solidFill>
              </a:rPr>
            </a:br>
            <a:r>
              <a:rPr lang="ru-RU" sz="3600" b="1" dirty="0">
                <a:solidFill>
                  <a:srgbClr val="002060"/>
                </a:solidFill>
              </a:rPr>
              <a:t/>
            </a:r>
            <a:br>
              <a:rPr lang="ru-RU" sz="3600" b="1" dirty="0">
                <a:solidFill>
                  <a:srgbClr val="002060"/>
                </a:solidFill>
              </a:rPr>
            </a:br>
            <a:r>
              <a:rPr lang="ru-RU" sz="3600" b="1" dirty="0" smtClean="0">
                <a:solidFill>
                  <a:schemeClr val="accent1">
                    <a:lumMod val="75000"/>
                  </a:schemeClr>
                </a:solidFill>
              </a:rPr>
              <a:t>Чувство </a:t>
            </a:r>
            <a:r>
              <a:rPr lang="ru-RU" sz="3600" b="1" dirty="0">
                <a:solidFill>
                  <a:schemeClr val="accent1">
                    <a:lumMod val="75000"/>
                  </a:schemeClr>
                </a:solidFill>
              </a:rPr>
              <a:t>Родины начинается у ребенка с отношения к семье, к самым близким людям - отцу, матери, бабушке, дедушке. Это корни, связывающие его с родным домом и ближайшим окружением. </a:t>
            </a:r>
            <a:br>
              <a:rPr lang="ru-RU" sz="36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3600" b="1" dirty="0" smtClean="0">
                <a:solidFill>
                  <a:srgbClr val="002060"/>
                </a:solidFill>
              </a:rPr>
              <a:t/>
            </a:r>
            <a:br>
              <a:rPr lang="ru-RU" sz="3600" b="1" dirty="0" smtClean="0">
                <a:solidFill>
                  <a:srgbClr val="002060"/>
                </a:solidFill>
              </a:rPr>
            </a:br>
            <a:r>
              <a:rPr lang="ru-RU" sz="3600" dirty="0" smtClean="0">
                <a:solidFill>
                  <a:srgbClr val="002060"/>
                </a:solidFill>
              </a:rPr>
              <a:t/>
            </a:r>
            <a:br>
              <a:rPr lang="ru-RU" sz="3600" dirty="0" smtClean="0">
                <a:solidFill>
                  <a:srgbClr val="002060"/>
                </a:solidFill>
              </a:rPr>
            </a:br>
            <a:r>
              <a:rPr lang="ru-RU" sz="2200" dirty="0" smtClean="0">
                <a:solidFill>
                  <a:srgbClr val="002060"/>
                </a:solidFill>
                <a:latin typeface="Century Schoolbook" pitchFamily="18" charset="0"/>
                <a:ea typeface="Times New Roman" pitchFamily="18" charset="0"/>
                <a:cs typeface="Times New Roman" pitchFamily="18" charset="0"/>
              </a:rPr>
              <a:t>.</a:t>
            </a:r>
            <a:r>
              <a:rPr lang="ru-RU" sz="2200" dirty="0">
                <a:solidFill>
                  <a:srgbClr val="002060"/>
                </a:solidFill>
                <a:latin typeface="Century Schoolbook" pitchFamily="18" charset="0"/>
                <a:cs typeface="Arial" pitchFamily="34" charset="0"/>
              </a:rPr>
              <a:t/>
            </a:r>
            <a:br>
              <a:rPr lang="ru-RU" sz="2200" dirty="0">
                <a:solidFill>
                  <a:srgbClr val="002060"/>
                </a:solidFill>
                <a:latin typeface="Century Schoolbook" pitchFamily="18" charset="0"/>
                <a:cs typeface="Arial" pitchFamily="34" charset="0"/>
              </a:rPr>
            </a:b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884" y="5303837"/>
            <a:ext cx="11592232" cy="1847661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086708" y="1562072"/>
            <a:ext cx="9805408" cy="3853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ru-RU" altLang="ru-RU" b="1" dirty="0" smtClean="0">
                <a:solidFill>
                  <a:srgbClr val="222268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altLang="ru-RU" b="1" dirty="0">
              <a:solidFill>
                <a:srgbClr val="222268"/>
              </a:solidFill>
              <a:latin typeface="Times New Roman" pitchFamily="18" charset="0"/>
            </a:endParaRPr>
          </a:p>
        </p:txBody>
      </p:sp>
      <p:pic>
        <p:nvPicPr>
          <p:cNvPr id="9" name="Picture 2" descr="C:\Users\ВИТЯ\Desktop\IMG-20221005-WA0016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5"/>
          <a:stretch>
            <a:fillRect/>
          </a:stretch>
        </p:blipFill>
        <p:spPr bwMode="auto">
          <a:xfrm>
            <a:off x="1205996" y="2118702"/>
            <a:ext cx="3273701" cy="4351338"/>
          </a:xfrm>
          <a:prstGeom prst="rect">
            <a:avLst/>
          </a:prstGeom>
          <a:noFill/>
        </p:spPr>
      </p:pic>
      <p:pic>
        <p:nvPicPr>
          <p:cNvPr id="11" name="Picture 3" descr="C:\Users\ВИТЯ\Desktop\IMG-20221005-WA000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6"/>
          <a:stretch>
            <a:fillRect/>
          </a:stretch>
        </p:blipFill>
        <p:spPr bwMode="auto">
          <a:xfrm>
            <a:off x="6669393" y="2271102"/>
            <a:ext cx="4351338" cy="43513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07825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ru-RU" sz="3200" b="1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3200" b="1" dirty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ru-RU" sz="3200" b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ru-RU" sz="3200" b="1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3200" b="1" dirty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ru-RU" sz="3200" b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ru-RU" sz="3200" b="1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3200" b="1" dirty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ru-RU" sz="3200" b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</a:rPr>
              <a:t>Большое </a:t>
            </a: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</a:rPr>
              <a:t>внимание уделяю темам семьи и дому. Мы учим ребенка с первых дней жизни, любить родителей, помогать им. Благородное чувство преданности дорогому человеку, потребность в духовной и эмоциональной близости с ним – все это важно для становления личности ребенка. Но для того, чтобы эти чувства стали началом любви к Родине необходимо, чтобы дети как можно раньше увидели гражданское лицо своих родителей, осознали их как тружеников, вносящий свой вклад в общее дело. Поэтому необходимо ребенку наблюдать за трудом взрослого, формировать элементарные знания о профессиях. </a:t>
            </a:r>
            <a:br>
              <a:rPr lang="ru-RU" sz="2800" b="1" dirty="0">
                <a:solidFill>
                  <a:schemeClr val="accent1">
                    <a:lumMod val="50000"/>
                  </a:schemeClr>
                </a:solidFill>
              </a:rPr>
            </a:br>
            <a:endParaRPr lang="ru-RU" sz="2800" b="1" dirty="0"/>
          </a:p>
        </p:txBody>
      </p:sp>
      <p:pic>
        <p:nvPicPr>
          <p:cNvPr id="4" name="Рисунок 3" descr="IMG-20221005-WA000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5684" y="3784600"/>
            <a:ext cx="2305050" cy="3073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 descr="IMG-20221005-WA001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5809" y="3848793"/>
            <a:ext cx="2263957" cy="30092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888177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9465" y="-991105"/>
            <a:ext cx="2336173" cy="4171739"/>
          </a:xfrm>
          <a:prstGeom prst="rect">
            <a:avLst/>
          </a:prstGeom>
        </p:spPr>
      </p:pic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</a:rPr>
              <a:t/>
            </a:r>
            <a:br>
              <a:rPr lang="ru-RU" sz="3600" b="1" dirty="0" smtClean="0">
                <a:solidFill>
                  <a:srgbClr val="002060"/>
                </a:solidFill>
              </a:rPr>
            </a:br>
            <a:r>
              <a:rPr lang="ru-RU" sz="3600" b="1" dirty="0">
                <a:solidFill>
                  <a:srgbClr val="002060"/>
                </a:solidFill>
              </a:rPr>
              <a:t/>
            </a:r>
            <a:br>
              <a:rPr lang="ru-RU" sz="3600" b="1" dirty="0">
                <a:solidFill>
                  <a:srgbClr val="002060"/>
                </a:solidFill>
              </a:rPr>
            </a:br>
            <a:r>
              <a:rPr lang="ru-RU" sz="3600" b="1" dirty="0" smtClean="0">
                <a:solidFill>
                  <a:srgbClr val="002060"/>
                </a:solidFill>
              </a:rPr>
              <a:t/>
            </a:r>
            <a:br>
              <a:rPr lang="ru-RU" sz="3600" b="1" dirty="0" smtClean="0">
                <a:solidFill>
                  <a:srgbClr val="002060"/>
                </a:solidFill>
              </a:rPr>
            </a:br>
            <a:r>
              <a:rPr lang="ru-RU" sz="3600" b="1" dirty="0" smtClean="0">
                <a:solidFill>
                  <a:srgbClr val="002060"/>
                </a:solidFill>
              </a:rPr>
              <a:t/>
            </a:r>
            <a:br>
              <a:rPr lang="ru-RU" sz="3600" b="1" dirty="0" smtClean="0">
                <a:solidFill>
                  <a:srgbClr val="002060"/>
                </a:solidFill>
              </a:rPr>
            </a:br>
            <a:r>
              <a:rPr lang="ru-RU" sz="2200" dirty="0" smtClean="0">
                <a:solidFill>
                  <a:srgbClr val="002060"/>
                </a:solidFill>
                <a:latin typeface="Century Schoolbook" pitchFamily="18" charset="0"/>
                <a:ea typeface="Times New Roman" pitchFamily="18" charset="0"/>
                <a:cs typeface="Times New Roman" pitchFamily="18" charset="0"/>
              </a:rPr>
              <a:t>.</a:t>
            </a:r>
            <a:r>
              <a:rPr lang="ru-RU" sz="2200" dirty="0">
                <a:solidFill>
                  <a:srgbClr val="002060"/>
                </a:solidFill>
                <a:latin typeface="Century Schoolbook" pitchFamily="18" charset="0"/>
                <a:cs typeface="Arial" pitchFamily="34" charset="0"/>
              </a:rPr>
              <a:t/>
            </a:r>
            <a:br>
              <a:rPr lang="ru-RU" sz="2200" dirty="0">
                <a:solidFill>
                  <a:srgbClr val="002060"/>
                </a:solidFill>
                <a:latin typeface="Century Schoolbook" pitchFamily="18" charset="0"/>
                <a:cs typeface="Arial" pitchFamily="34" charset="0"/>
              </a:rPr>
            </a:b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>
          <a:xfrm>
            <a:off x="1524000" y="1094764"/>
            <a:ext cx="9144000" cy="4163036"/>
          </a:xfrm>
        </p:spPr>
        <p:txBody>
          <a:bodyPr>
            <a:normAutofit fontScale="92500" lnSpcReduction="20000"/>
          </a:bodyPr>
          <a:lstStyle/>
          <a:p>
            <a:r>
              <a:rPr lang="ru-RU" b="1" dirty="0">
                <a:solidFill>
                  <a:schemeClr val="tx2"/>
                </a:solidFill>
              </a:rPr>
              <a:t>Ещё очень важное направление  патриотического воспитания -  «Семейные традиции», потому что прикосновение к истории своей семьи вызывает у ребенка сильные эмоции, заставляет сопереживать, внимательно относиться к памяти прошлого, к своим  историческим корням. Если в семье есть свои, присущие только ей привычки, такие как праздновать вместе Новый год, дни рождения, готовить друг другу подарки, ездить вместе на отдых; то это все постепенно и основательно входит в социальный опыт ребенка, как самые приятные и дорогие воспоминания, которые хочется пережить снова. Совместно с родителями мы сделали подборку фотографий для оформления в группе альбома «Моя семья». Дети с удовольствием смотрят альбом, тычут пальчиком в снимок с изображением мамы или папы , бабушек и дедушек и с гордостью рассказывают о своих родных своим сверстникам, где они с мамой гуляли, и что они с папой делали. Потому что эти воспоминания им очень дороги, и они хотят, чтобы такие совместные действия повторялись снова и снова.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884" y="5303837"/>
            <a:ext cx="11592232" cy="1847661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086708" y="1562072"/>
            <a:ext cx="9805408" cy="3853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ru-RU" altLang="ru-RU" b="1" dirty="0" smtClean="0">
                <a:solidFill>
                  <a:srgbClr val="222268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altLang="ru-RU" b="1" dirty="0">
              <a:solidFill>
                <a:srgbClr val="222268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0858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9465" y="-991105"/>
            <a:ext cx="2336173" cy="4171739"/>
          </a:xfrm>
          <a:prstGeom prst="rect">
            <a:avLst/>
          </a:prstGeom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</a:rPr>
              <a:t/>
            </a:r>
            <a:br>
              <a:rPr lang="ru-RU" sz="3600" b="1" dirty="0" smtClean="0">
                <a:solidFill>
                  <a:srgbClr val="002060"/>
                </a:solidFill>
              </a:rPr>
            </a:br>
            <a:r>
              <a:rPr lang="ru-RU" sz="3600" b="1" dirty="0">
                <a:solidFill>
                  <a:srgbClr val="002060"/>
                </a:solidFill>
              </a:rPr>
              <a:t/>
            </a:r>
            <a:br>
              <a:rPr lang="ru-RU" sz="3600" b="1" dirty="0">
                <a:solidFill>
                  <a:srgbClr val="002060"/>
                </a:solidFill>
              </a:rPr>
            </a:br>
            <a:r>
              <a:rPr lang="ru-RU" sz="3600" dirty="0" smtClean="0">
                <a:solidFill>
                  <a:srgbClr val="002060"/>
                </a:solidFill>
              </a:rPr>
              <a:t/>
            </a:r>
            <a:br>
              <a:rPr lang="ru-RU" sz="3600" dirty="0" smtClean="0">
                <a:solidFill>
                  <a:srgbClr val="002060"/>
                </a:solidFill>
              </a:rPr>
            </a:br>
            <a:r>
              <a:rPr lang="ru-RU" sz="3600" b="1" dirty="0" smtClean="0">
                <a:solidFill>
                  <a:srgbClr val="002060"/>
                </a:solidFill>
              </a:rPr>
              <a:t/>
            </a:r>
            <a:br>
              <a:rPr lang="ru-RU" sz="3600" b="1" dirty="0" smtClean="0">
                <a:solidFill>
                  <a:srgbClr val="002060"/>
                </a:solidFill>
              </a:rPr>
            </a:br>
            <a:r>
              <a:rPr lang="ru-RU" sz="2200" dirty="0" smtClean="0">
                <a:solidFill>
                  <a:srgbClr val="002060"/>
                </a:solidFill>
                <a:latin typeface="Century Schoolbook" pitchFamily="18" charset="0"/>
                <a:ea typeface="Times New Roman" pitchFamily="18" charset="0"/>
                <a:cs typeface="Times New Roman" pitchFamily="18" charset="0"/>
              </a:rPr>
              <a:t>.</a:t>
            </a:r>
            <a:r>
              <a:rPr lang="ru-RU" sz="2200" dirty="0">
                <a:solidFill>
                  <a:srgbClr val="002060"/>
                </a:solidFill>
                <a:latin typeface="Century Schoolbook" pitchFamily="18" charset="0"/>
                <a:cs typeface="Arial" pitchFamily="34" charset="0"/>
              </a:rPr>
              <a:t/>
            </a:r>
            <a:br>
              <a:rPr lang="ru-RU" sz="2200" dirty="0">
                <a:solidFill>
                  <a:srgbClr val="002060"/>
                </a:solidFill>
                <a:latin typeface="Century Schoolbook" pitchFamily="18" charset="0"/>
                <a:cs typeface="Arial" pitchFamily="34" charset="0"/>
              </a:rPr>
            </a:b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064266"/>
            <a:ext cx="5181600" cy="3874055"/>
          </a:xfrm>
        </p:spPr>
      </p:pic>
      <p:pic>
        <p:nvPicPr>
          <p:cNvPr id="12" name="Объект 11"/>
          <p:cNvPicPr>
            <a:picLocks noGrp="1" noChangeAspect="1"/>
          </p:cNvPicPr>
          <p:nvPr>
            <p:ph sz="half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129036"/>
            <a:ext cx="5181600" cy="3744515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884" y="5303837"/>
            <a:ext cx="11592232" cy="1847661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086708" y="1562072"/>
            <a:ext cx="9805408" cy="3853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ru-RU" altLang="ru-RU" b="1" dirty="0" smtClean="0">
                <a:solidFill>
                  <a:srgbClr val="222268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altLang="ru-RU" b="1" dirty="0">
              <a:solidFill>
                <a:srgbClr val="222268"/>
              </a:solidFill>
              <a:latin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582614" y="277425"/>
            <a:ext cx="964809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tx2"/>
                </a:solidFill>
              </a:rPr>
              <a:t>Праздники проводятся с участием родителей и детей , целью которых всегда является, воспитание у детей таких качеств, как доброта, забота, любовь, формирование уважительного отношения к семье, любви к матери и отцу. 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1374241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461" y="328737"/>
            <a:ext cx="5363308" cy="46301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3908" y="1699846"/>
            <a:ext cx="5621216" cy="470095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708258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370" y="911224"/>
            <a:ext cx="4509766" cy="5290283"/>
          </a:xfrm>
        </p:spPr>
      </p:pic>
      <p:pic>
        <p:nvPicPr>
          <p:cNvPr id="9" name="Объект 8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6309" y="902677"/>
            <a:ext cx="4345646" cy="5193323"/>
          </a:xfrm>
        </p:spPr>
      </p:pic>
    </p:spTree>
    <p:extLst>
      <p:ext uri="{BB962C8B-B14F-4D97-AF65-F5344CB8AC3E}">
        <p14:creationId xmlns:p14="http://schemas.microsoft.com/office/powerpoint/2010/main" val="123326049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4754" y="154110"/>
            <a:ext cx="10515600" cy="1325563"/>
          </a:xfrm>
        </p:spPr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240" y="586153"/>
            <a:ext cx="4351338" cy="471157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7532" y="1336430"/>
            <a:ext cx="3846991" cy="475847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2468904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3250" y="-1084890"/>
            <a:ext cx="2336173" cy="4171739"/>
          </a:xfrm>
          <a:prstGeom prst="rect">
            <a:avLst/>
          </a:prstGeom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b="1" dirty="0" smtClean="0">
                <a:solidFill>
                  <a:srgbClr val="002060"/>
                </a:solidFill>
              </a:rPr>
              <a:t/>
            </a:r>
            <a:br>
              <a:rPr lang="ru-RU" sz="3600" b="1" dirty="0" smtClean="0">
                <a:solidFill>
                  <a:srgbClr val="002060"/>
                </a:solidFill>
              </a:rPr>
            </a:br>
            <a:r>
              <a:rPr lang="ru-RU" sz="3600" b="1" dirty="0" smtClean="0">
                <a:solidFill>
                  <a:srgbClr val="002060"/>
                </a:solidFill>
              </a:rPr>
              <a:t/>
            </a:r>
            <a:br>
              <a:rPr lang="ru-RU" sz="3600" b="1" dirty="0" smtClean="0">
                <a:solidFill>
                  <a:srgbClr val="002060"/>
                </a:solidFill>
              </a:rPr>
            </a:br>
            <a:r>
              <a:rPr lang="ru-RU" sz="3600" b="1" dirty="0" smtClean="0">
                <a:solidFill>
                  <a:srgbClr val="002060"/>
                </a:solidFill>
              </a:rPr>
              <a:t/>
            </a:r>
            <a:br>
              <a:rPr lang="ru-RU" sz="3600" b="1" dirty="0" smtClean="0">
                <a:solidFill>
                  <a:srgbClr val="002060"/>
                </a:solidFill>
              </a:rPr>
            </a:br>
            <a:r>
              <a:rPr lang="ru-RU" sz="3600" b="1" dirty="0" smtClean="0">
                <a:solidFill>
                  <a:srgbClr val="002060"/>
                </a:solidFill>
              </a:rPr>
              <a:t/>
            </a:r>
            <a:br>
              <a:rPr lang="ru-RU" sz="3600" b="1" dirty="0" smtClean="0">
                <a:solidFill>
                  <a:srgbClr val="002060"/>
                </a:solidFill>
              </a:rPr>
            </a:br>
            <a:r>
              <a:rPr lang="ru-RU" sz="3600" b="1" dirty="0">
                <a:solidFill>
                  <a:srgbClr val="002060"/>
                </a:solidFill>
              </a:rPr>
              <a:t/>
            </a:r>
            <a:br>
              <a:rPr lang="ru-RU" sz="3600" b="1" dirty="0">
                <a:solidFill>
                  <a:srgbClr val="002060"/>
                </a:solidFill>
              </a:rPr>
            </a:br>
            <a:r>
              <a:rPr lang="ru-RU" sz="3600" b="1" dirty="0" smtClean="0">
                <a:solidFill>
                  <a:srgbClr val="002060"/>
                </a:solidFill>
              </a:rPr>
              <a:t/>
            </a:r>
            <a:br>
              <a:rPr lang="ru-RU" sz="3600" b="1" dirty="0" smtClean="0">
                <a:solidFill>
                  <a:srgbClr val="002060"/>
                </a:solidFill>
              </a:rPr>
            </a:br>
            <a:r>
              <a:rPr lang="ru-RU" sz="3600" b="1" dirty="0">
                <a:solidFill>
                  <a:srgbClr val="002060"/>
                </a:solidFill>
              </a:rPr>
              <a:t/>
            </a:r>
            <a:br>
              <a:rPr lang="ru-RU" sz="3600" b="1" dirty="0">
                <a:solidFill>
                  <a:srgbClr val="002060"/>
                </a:solidFill>
              </a:rPr>
            </a:br>
            <a:r>
              <a:rPr lang="ru-RU" sz="3600" b="1" dirty="0" smtClean="0">
                <a:solidFill>
                  <a:srgbClr val="002060"/>
                </a:solidFill>
              </a:rPr>
              <a:t/>
            </a:r>
            <a:br>
              <a:rPr lang="ru-RU" sz="3600" b="1" dirty="0" smtClean="0">
                <a:solidFill>
                  <a:srgbClr val="002060"/>
                </a:solidFill>
              </a:rPr>
            </a:br>
            <a:r>
              <a:rPr lang="ru-RU" sz="3600" b="1" dirty="0">
                <a:solidFill>
                  <a:srgbClr val="002060"/>
                </a:solidFill>
              </a:rPr>
              <a:t/>
            </a:r>
            <a:br>
              <a:rPr lang="ru-RU" sz="3600" b="1" dirty="0">
                <a:solidFill>
                  <a:srgbClr val="002060"/>
                </a:solidFill>
              </a:rPr>
            </a:br>
            <a:r>
              <a:rPr lang="ru-RU" sz="2700" b="1" dirty="0" smtClean="0">
                <a:solidFill>
                  <a:srgbClr val="002060"/>
                </a:solidFill>
              </a:rPr>
              <a:t>В </a:t>
            </a:r>
            <a:r>
              <a:rPr lang="ru-RU" sz="2700" b="1" dirty="0">
                <a:solidFill>
                  <a:srgbClr val="002060"/>
                </a:solidFill>
              </a:rPr>
              <a:t> </a:t>
            </a:r>
            <a:r>
              <a:rPr lang="ru-RU" sz="2700" b="1" dirty="0" smtClean="0">
                <a:solidFill>
                  <a:srgbClr val="002060"/>
                </a:solidFill>
              </a:rPr>
              <a:t>нашем саду </a:t>
            </a:r>
            <a:r>
              <a:rPr lang="ru-RU" sz="2700" b="1" dirty="0" smtClean="0">
                <a:solidFill>
                  <a:srgbClr val="002060"/>
                </a:solidFill>
              </a:rPr>
              <a:t>в </a:t>
            </a:r>
            <a:r>
              <a:rPr lang="ru-RU" sz="2700" b="1" dirty="0">
                <a:solidFill>
                  <a:srgbClr val="002060"/>
                </a:solidFill>
              </a:rPr>
              <a:t>преддверии </a:t>
            </a:r>
            <a:r>
              <a:rPr lang="ru-RU" sz="2700" b="1" dirty="0" smtClean="0">
                <a:solidFill>
                  <a:srgbClr val="002060"/>
                </a:solidFill>
              </a:rPr>
              <a:t> 80 Лет Победы </a:t>
            </a:r>
            <a:r>
              <a:rPr lang="ru-RU" sz="2700" b="1" dirty="0">
                <a:solidFill>
                  <a:srgbClr val="002060"/>
                </a:solidFill>
              </a:rPr>
              <a:t>организовываем уголки по военной тематике, как для детей, так и для родителей, выставки рисунков, военной техники и  художественной литературы.</a:t>
            </a:r>
            <a:br>
              <a:rPr lang="ru-RU" sz="2700" b="1" dirty="0">
                <a:solidFill>
                  <a:srgbClr val="002060"/>
                </a:solidFill>
              </a:rPr>
            </a:br>
            <a:r>
              <a:rPr lang="ru-RU" sz="2700" b="1" dirty="0">
                <a:solidFill>
                  <a:srgbClr val="002060"/>
                </a:solidFill>
              </a:rPr>
              <a:t>А также, с помощью родителей, был создан стенд, посвященный Дню Победы «</a:t>
            </a:r>
            <a:r>
              <a:rPr lang="ru-RU" sz="2700" b="1" dirty="0" err="1" smtClean="0">
                <a:solidFill>
                  <a:srgbClr val="002060"/>
                </a:solidFill>
              </a:rPr>
              <a:t>Сзвезда</a:t>
            </a:r>
            <a:r>
              <a:rPr lang="ru-RU" sz="2700" b="1" dirty="0" smtClean="0">
                <a:solidFill>
                  <a:srgbClr val="002060"/>
                </a:solidFill>
              </a:rPr>
              <a:t>  </a:t>
            </a:r>
            <a:r>
              <a:rPr lang="ru-RU" sz="2700" b="1" dirty="0">
                <a:solidFill>
                  <a:srgbClr val="002060"/>
                </a:solidFill>
              </a:rPr>
              <a:t>памяти». </a:t>
            </a:r>
            <a:r>
              <a:rPr lang="ru-RU" sz="2700" b="1" dirty="0" smtClean="0">
                <a:solidFill>
                  <a:srgbClr val="002060"/>
                </a:solidFill>
              </a:rPr>
              <a:t> Нашли фотографии</a:t>
            </a:r>
            <a:r>
              <a:rPr lang="ru-RU" sz="2700" b="1" dirty="0">
                <a:solidFill>
                  <a:srgbClr val="002060"/>
                </a:solidFill>
              </a:rPr>
              <a:t>, письма, истории солдат и тружеников тыла. Каждую историю мы изучили, рассмотрели каждую фотографию и прочитали каждое письмо. Дети были впечатлены рассказами  о подвигах солдат. </a:t>
            </a:r>
            <a:br>
              <a:rPr lang="ru-RU" sz="2700" b="1" dirty="0">
                <a:solidFill>
                  <a:srgbClr val="002060"/>
                </a:solidFill>
              </a:rPr>
            </a:br>
            <a:r>
              <a:rPr lang="ru-RU" sz="3100" b="1" dirty="0" smtClean="0">
                <a:solidFill>
                  <a:srgbClr val="002060"/>
                </a:solidFill>
              </a:rPr>
              <a:t/>
            </a:r>
            <a:br>
              <a:rPr lang="ru-RU" sz="3100" b="1" dirty="0" smtClean="0">
                <a:solidFill>
                  <a:srgbClr val="002060"/>
                </a:solidFill>
              </a:rPr>
            </a:br>
            <a:r>
              <a:rPr lang="ru-RU" sz="2200" dirty="0" smtClean="0">
                <a:solidFill>
                  <a:srgbClr val="002060"/>
                </a:solidFill>
                <a:latin typeface="Century Schoolbook" pitchFamily="18" charset="0"/>
                <a:ea typeface="Times New Roman" pitchFamily="18" charset="0"/>
                <a:cs typeface="Times New Roman" pitchFamily="18" charset="0"/>
              </a:rPr>
              <a:t>.</a:t>
            </a:r>
            <a:r>
              <a:rPr lang="ru-RU" sz="2200" dirty="0" smtClean="0">
                <a:solidFill>
                  <a:srgbClr val="002060"/>
                </a:solidFill>
                <a:latin typeface="Century Schoolbook" pitchFamily="18" charset="0"/>
                <a:cs typeface="Arial" pitchFamily="34" charset="0"/>
              </a:rPr>
              <a:t/>
            </a:r>
            <a:br>
              <a:rPr lang="ru-RU" sz="2200" dirty="0" smtClean="0">
                <a:solidFill>
                  <a:srgbClr val="002060"/>
                </a:solidFill>
                <a:latin typeface="Century Schoolbook" pitchFamily="18" charset="0"/>
                <a:cs typeface="Arial" pitchFamily="34" charset="0"/>
              </a:rPr>
            </a:b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10" name="Объект 9"/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1002" y="3384793"/>
            <a:ext cx="3263503" cy="4351338"/>
          </a:xfrm>
        </p:spPr>
      </p:pic>
      <p:pic>
        <p:nvPicPr>
          <p:cNvPr id="11" name="Объект 10"/>
          <p:cNvPicPr>
            <a:picLocks noGrp="1" noChangeAspect="1"/>
          </p:cNvPicPr>
          <p:nvPr>
            <p:ph sz="half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5306" y="3456414"/>
            <a:ext cx="3263503" cy="4351338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8639" y="5432791"/>
            <a:ext cx="11592232" cy="1847661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086708" y="1562072"/>
            <a:ext cx="9805408" cy="3853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ru-RU" altLang="ru-RU" b="1" dirty="0" smtClean="0">
                <a:solidFill>
                  <a:srgbClr val="222268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altLang="ru-RU" b="1" dirty="0">
              <a:solidFill>
                <a:srgbClr val="222268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0941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8563" y="-404950"/>
            <a:ext cx="2336173" cy="4171739"/>
          </a:xfrm>
          <a:prstGeom prst="rect">
            <a:avLst/>
          </a:prstGeom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72721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                     </a:t>
            </a:r>
            <a:r>
              <a:rPr lang="ru-RU" sz="5300" b="1" dirty="0" smtClean="0">
                <a:solidFill>
                  <a:srgbClr val="FF0000"/>
                </a:solidFill>
              </a:rPr>
              <a:t>Указ  </a:t>
            </a:r>
            <a:r>
              <a:rPr lang="ru-RU" sz="5300" b="1" dirty="0" err="1" smtClean="0">
                <a:solidFill>
                  <a:srgbClr val="FF0000"/>
                </a:solidFill>
              </a:rPr>
              <a:t>Презедента</a:t>
            </a:r>
            <a:endParaRPr lang="ru-RU" sz="5300" b="1" dirty="0">
              <a:solidFill>
                <a:srgbClr val="FF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884" y="5303837"/>
            <a:ext cx="11592232" cy="1847661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629506" y="1451890"/>
            <a:ext cx="9612923" cy="44812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0">
              <a:lnSpc>
                <a:spcPct val="115000"/>
              </a:lnSpc>
              <a:buFontTx/>
              <a:buNone/>
            </a:pPr>
            <a:r>
              <a:rPr lang="ru-RU" alt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Тема воспитания обозначена Президентом Российской Федерации В.В. Путиным в «</a:t>
            </a:r>
            <a:r>
              <a:rPr lang="ru-RU" altLang="ru-RU" sz="2000" b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hlinkClick r:id="rId5"/>
              </a:rPr>
              <a:t>Указе</a:t>
            </a:r>
            <a:r>
              <a:rPr lang="ru-RU" alt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 о национальных целях развития до 2030 года», где в пункте 2б указано, что необходимо создать условия «для воспитания гармонично развитой и социально </a:t>
            </a:r>
            <a:r>
              <a:rPr lang="ru-RU" alt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ответственной </a:t>
            </a:r>
            <a:r>
              <a:rPr lang="ru-RU" alt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личности на основе духовно-нравственных ценностей народов </a:t>
            </a:r>
            <a:r>
              <a:rPr lang="ru-RU" alt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Российской, </a:t>
            </a:r>
            <a:r>
              <a:rPr lang="ru-RU" alt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исторических и национально-культурных традиций»</a:t>
            </a:r>
            <a:endParaRPr lang="ru-RU" altLang="ru-RU" sz="2000" b="1" dirty="0">
              <a:solidFill>
                <a:srgbClr val="00206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indent="0" algn="just">
              <a:lnSpc>
                <a:spcPct val="115000"/>
              </a:lnSpc>
              <a:buFontTx/>
              <a:buNone/>
            </a:pPr>
            <a:r>
              <a:rPr lang="ru-RU" alt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 также в «Стратегии развития воспитания в Российской Федерации на период до 2025 года» отмечается, что «приоритетной задачей Российской Федерации в сфере воспитания детей является развитие высоконравственной личности, разделяющей российские традиционные духовные ценности, обладающей актуальными знаниями и умениями, способной реализовать свой потенциал в условиях современного общества, готовой к мирному созиданию </a:t>
            </a:r>
            <a:r>
              <a:rPr lang="ru-RU" alt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 защите Родины».</a:t>
            </a:r>
            <a:endParaRPr lang="ru-RU" altLang="ru-RU" sz="2400" b="1" dirty="0">
              <a:solidFill>
                <a:srgbClr val="00206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6160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946" y="-873873"/>
            <a:ext cx="2336173" cy="4171739"/>
          </a:xfrm>
          <a:prstGeom prst="rect">
            <a:avLst/>
          </a:prstGeom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Акция «Поздравления ветеранов»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9" name="Объект 8"/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862" y="2506662"/>
            <a:ext cx="4310476" cy="4351338"/>
          </a:xfrm>
        </p:spPr>
      </p:pic>
      <p:pic>
        <p:nvPicPr>
          <p:cNvPr id="10" name="Объект 9"/>
          <p:cNvPicPr>
            <a:picLocks noGrp="1" noChangeAspect="1"/>
          </p:cNvPicPr>
          <p:nvPr>
            <p:ph sz="half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8739" y="1354766"/>
            <a:ext cx="5181600" cy="3886200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884" y="5303837"/>
            <a:ext cx="11592232" cy="1847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373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Собираем совместно с родителями посылки на СВО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278" y="1849071"/>
            <a:ext cx="3263503" cy="4351338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1248" y="1825625"/>
            <a:ext cx="3263503" cy="4351338"/>
          </a:xfrm>
        </p:spPr>
      </p:pic>
    </p:spTree>
    <p:extLst>
      <p:ext uri="{BB962C8B-B14F-4D97-AF65-F5344CB8AC3E}">
        <p14:creationId xmlns:p14="http://schemas.microsoft.com/office/powerpoint/2010/main" val="3897083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058194"/>
            <a:ext cx="5181600" cy="388620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778" y="1825625"/>
            <a:ext cx="3504443" cy="4351338"/>
          </a:xfrm>
        </p:spPr>
      </p:pic>
    </p:spTree>
    <p:extLst>
      <p:ext uri="{BB962C8B-B14F-4D97-AF65-F5344CB8AC3E}">
        <p14:creationId xmlns:p14="http://schemas.microsoft.com/office/powerpoint/2010/main" val="1901873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391" y="-780089"/>
            <a:ext cx="2336173" cy="4171739"/>
          </a:xfrm>
          <a:prstGeom prst="rect">
            <a:avLst/>
          </a:prstGeom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" name="Объект 8"/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426" y="2497014"/>
            <a:ext cx="1958102" cy="3589976"/>
          </a:xfrm>
        </p:spPr>
      </p:pic>
      <p:sp>
        <p:nvSpPr>
          <p:cNvPr id="8" name="Объект 7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884" y="5303837"/>
            <a:ext cx="11592232" cy="1847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241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9465" y="-991105"/>
            <a:ext cx="2336173" cy="4171739"/>
          </a:xfrm>
          <a:prstGeom prst="rect">
            <a:avLst/>
          </a:prstGeom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</a:rPr>
              <a:t/>
            </a:r>
            <a:br>
              <a:rPr lang="ru-RU" sz="3600" b="1" dirty="0" smtClean="0">
                <a:solidFill>
                  <a:srgbClr val="002060"/>
                </a:solidFill>
              </a:rPr>
            </a:br>
            <a:r>
              <a:rPr lang="ru-RU" sz="3600" b="1" dirty="0">
                <a:solidFill>
                  <a:srgbClr val="002060"/>
                </a:solidFill>
              </a:rPr>
              <a:t/>
            </a:r>
            <a:br>
              <a:rPr lang="ru-RU" sz="3600" b="1" dirty="0">
                <a:solidFill>
                  <a:srgbClr val="002060"/>
                </a:solidFill>
              </a:rPr>
            </a:br>
            <a:r>
              <a:rPr lang="ru-RU" sz="3600" b="1" dirty="0" smtClean="0">
                <a:solidFill>
                  <a:srgbClr val="002060"/>
                </a:solidFill>
              </a:rPr>
              <a:t/>
            </a:r>
            <a:br>
              <a:rPr lang="ru-RU" sz="3600" b="1" dirty="0" smtClean="0">
                <a:solidFill>
                  <a:srgbClr val="002060"/>
                </a:solidFill>
              </a:rPr>
            </a:br>
            <a:r>
              <a:rPr lang="ru-RU" sz="3600" b="1" dirty="0" smtClean="0">
                <a:solidFill>
                  <a:srgbClr val="002060"/>
                </a:solidFill>
              </a:rPr>
              <a:t/>
            </a:r>
            <a:br>
              <a:rPr lang="ru-RU" sz="3600" b="1" dirty="0" smtClean="0">
                <a:solidFill>
                  <a:srgbClr val="002060"/>
                </a:solidFill>
              </a:rPr>
            </a:br>
            <a:r>
              <a:rPr lang="ru-RU" sz="2200" dirty="0" smtClean="0">
                <a:solidFill>
                  <a:srgbClr val="002060"/>
                </a:solidFill>
                <a:latin typeface="Century Schoolbook" pitchFamily="18" charset="0"/>
                <a:ea typeface="Times New Roman" pitchFamily="18" charset="0"/>
                <a:cs typeface="Times New Roman" pitchFamily="18" charset="0"/>
              </a:rPr>
              <a:t>.</a:t>
            </a:r>
            <a:r>
              <a:rPr lang="ru-RU" sz="2200" dirty="0">
                <a:solidFill>
                  <a:srgbClr val="002060"/>
                </a:solidFill>
                <a:latin typeface="Century Schoolbook" pitchFamily="18" charset="0"/>
                <a:cs typeface="Arial" pitchFamily="34" charset="0"/>
              </a:rPr>
              <a:t/>
            </a:r>
            <a:br>
              <a:rPr lang="ru-RU" sz="2200" dirty="0">
                <a:solidFill>
                  <a:srgbClr val="002060"/>
                </a:solidFill>
                <a:latin typeface="Century Schoolbook" pitchFamily="18" charset="0"/>
                <a:cs typeface="Arial" pitchFamily="34" charset="0"/>
              </a:rPr>
            </a:b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884" y="5608637"/>
            <a:ext cx="11592232" cy="1847661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086708" y="1562072"/>
            <a:ext cx="9805408" cy="3853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ru-RU" altLang="ru-RU" b="1" dirty="0" smtClean="0">
                <a:solidFill>
                  <a:srgbClr val="222268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altLang="ru-RU" b="1" dirty="0">
              <a:solidFill>
                <a:srgbClr val="222268"/>
              </a:solidFill>
              <a:latin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637949" y="484860"/>
            <a:ext cx="9585256" cy="581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tx2"/>
                </a:solidFill>
              </a:rPr>
              <a:t>Организация и проведение таких мероприятий, являются основными направлениями на взаимодействие ДОУ и </a:t>
            </a:r>
            <a:r>
              <a:rPr lang="ru-RU" sz="3600" dirty="0">
                <a:solidFill>
                  <a:schemeClr val="tx2"/>
                </a:solidFill>
              </a:rPr>
              <a:t>семьи</a:t>
            </a:r>
            <a:r>
              <a:rPr lang="ru-RU" sz="3600" b="1" dirty="0">
                <a:solidFill>
                  <a:schemeClr val="tx2"/>
                </a:solidFill>
              </a:rPr>
              <a:t> </a:t>
            </a:r>
            <a:r>
              <a:rPr lang="ru-RU" sz="2800" b="1" dirty="0">
                <a:solidFill>
                  <a:schemeClr val="tx2"/>
                </a:solidFill>
              </a:rPr>
              <a:t>по нравственно-патриотическому воспитанию дошкольников. Для патриотического воспитания детей, способствующего развитию личности гражданина и воспитания долга защитника Отечества. Они воспевают и поднимают на новую ступень смелость и отвагу, терпение к нуждам и выносливость народа, героизм людей, победивших смертельного врага. Концентрируют внимание к людям героям, взывают к памяти павшим в сражениях. Воспитывают уважение к тем людям, которые подарили нам, современному поколению, свободу, мир и счастливую жизнь на Земле! </a:t>
            </a:r>
          </a:p>
        </p:txBody>
      </p:sp>
    </p:spTree>
    <p:extLst>
      <p:ext uri="{BB962C8B-B14F-4D97-AF65-F5344CB8AC3E}">
        <p14:creationId xmlns:p14="http://schemas.microsoft.com/office/powerpoint/2010/main" val="418131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9465" y="-991105"/>
            <a:ext cx="2336173" cy="4171739"/>
          </a:xfrm>
          <a:prstGeom prst="rect">
            <a:avLst/>
          </a:prstGeom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</a:rPr>
              <a:t/>
            </a:r>
            <a:br>
              <a:rPr lang="ru-RU" sz="3600" b="1" dirty="0" smtClean="0">
                <a:solidFill>
                  <a:srgbClr val="002060"/>
                </a:solidFill>
              </a:rPr>
            </a:br>
            <a:r>
              <a:rPr lang="ru-RU" sz="3600" b="1" dirty="0" smtClean="0">
                <a:solidFill>
                  <a:srgbClr val="002060"/>
                </a:solidFill>
              </a:rPr>
              <a:t/>
            </a:r>
            <a:br>
              <a:rPr lang="ru-RU" sz="3600" b="1" dirty="0" smtClean="0">
                <a:solidFill>
                  <a:srgbClr val="002060"/>
                </a:solidFill>
              </a:rPr>
            </a:br>
            <a:r>
              <a:rPr lang="ru-RU" sz="3600" b="1" dirty="0" smtClean="0">
                <a:solidFill>
                  <a:srgbClr val="002060"/>
                </a:solidFill>
              </a:rPr>
              <a:t/>
            </a:r>
            <a:br>
              <a:rPr lang="ru-RU" sz="3600" b="1" dirty="0" smtClean="0">
                <a:solidFill>
                  <a:srgbClr val="002060"/>
                </a:solidFill>
              </a:rPr>
            </a:br>
            <a:r>
              <a:rPr lang="ru-RU" sz="5300" b="1" dirty="0" smtClean="0">
                <a:solidFill>
                  <a:srgbClr val="002060"/>
                </a:solidFill>
              </a:rPr>
              <a:t>Спасибо за внимание!</a:t>
            </a:r>
            <a:br>
              <a:rPr lang="ru-RU" sz="5300" b="1" dirty="0" smtClean="0">
                <a:solidFill>
                  <a:srgbClr val="002060"/>
                </a:solidFill>
              </a:rPr>
            </a:br>
            <a:r>
              <a:rPr lang="ru-RU" sz="2200" dirty="0" smtClean="0">
                <a:solidFill>
                  <a:srgbClr val="002060"/>
                </a:solidFill>
                <a:latin typeface="Century Schoolbook" pitchFamily="18" charset="0"/>
                <a:ea typeface="Times New Roman" pitchFamily="18" charset="0"/>
                <a:cs typeface="Times New Roman" pitchFamily="18" charset="0"/>
              </a:rPr>
              <a:t>.</a:t>
            </a:r>
            <a:r>
              <a:rPr lang="ru-RU" sz="2200" dirty="0" smtClean="0">
                <a:solidFill>
                  <a:srgbClr val="002060"/>
                </a:solidFill>
                <a:latin typeface="Century Schoolbook" pitchFamily="18" charset="0"/>
                <a:cs typeface="Arial" pitchFamily="34" charset="0"/>
              </a:rPr>
              <a:t/>
            </a:r>
            <a:br>
              <a:rPr lang="ru-RU" sz="2200" dirty="0" smtClean="0">
                <a:solidFill>
                  <a:srgbClr val="002060"/>
                </a:solidFill>
                <a:latin typeface="Century Schoolbook" pitchFamily="18" charset="0"/>
                <a:cs typeface="Arial" pitchFamily="34" charset="0"/>
              </a:rPr>
            </a:b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11" name="Объект 10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884" y="5303837"/>
            <a:ext cx="11592232" cy="1847661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086708" y="1562072"/>
            <a:ext cx="9805408" cy="3853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ru-RU" altLang="ru-RU" b="1" dirty="0" smtClean="0">
                <a:solidFill>
                  <a:srgbClr val="222268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altLang="ru-RU" b="1" dirty="0">
              <a:solidFill>
                <a:srgbClr val="222268"/>
              </a:solidFill>
              <a:latin typeface="Times New Roman" pitchFamily="18" charset="0"/>
            </a:endParaRPr>
          </a:p>
        </p:txBody>
      </p:sp>
      <p:pic>
        <p:nvPicPr>
          <p:cNvPr id="9" name="Объект 8"/>
          <p:cNvPicPr>
            <a:picLocks noGrp="1" noChangeAspect="1"/>
          </p:cNvPicPr>
          <p:nvPr>
            <p:ph sz="half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8343" y="2222048"/>
            <a:ext cx="6190488" cy="3081789"/>
          </a:xfrm>
        </p:spPr>
      </p:pic>
    </p:spTree>
    <p:extLst>
      <p:ext uri="{BB962C8B-B14F-4D97-AF65-F5344CB8AC3E}">
        <p14:creationId xmlns:p14="http://schemas.microsoft.com/office/powerpoint/2010/main" val="2984543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2824" y="-780089"/>
            <a:ext cx="2336173" cy="4171739"/>
          </a:xfrm>
          <a:prstGeom prst="rect">
            <a:avLst/>
          </a:prstGeom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alt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   Проблема </a:t>
            </a:r>
            <a:r>
              <a:rPr lang="ru-RU" altLang="ru-RU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воспитания патриотизма</a:t>
            </a: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884" y="5303837"/>
            <a:ext cx="11592232" cy="1847661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321169" y="1430215"/>
            <a:ext cx="9272954" cy="43140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ru-RU" alt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наше время многое утеряно, забыто; изменились до неузнаваемости жизненные условия народа, недостаточно знаний о своих корнях, о жизни предков. Необходимо возрождать то, что будет способствовать духовному и нравственному совершенствованию дошкольников.</a:t>
            </a:r>
            <a:endParaRPr lang="ru-RU" altLang="ru-RU" sz="2000" b="1" dirty="0">
              <a:solidFill>
                <a:srgbClr val="00206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>
              <a:lnSpc>
                <a:spcPct val="115000"/>
              </a:lnSpc>
            </a:pPr>
            <a:r>
              <a:rPr lang="ru-RU" alt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Понятия патриотизм в современном мире обладает многоаспектностью - это:</a:t>
            </a:r>
            <a:endParaRPr lang="ru-RU" altLang="ru-RU" sz="2000" b="1" dirty="0">
              <a:solidFill>
                <a:srgbClr val="002060"/>
              </a:solidFill>
              <a:latin typeface="Times New Roman" pitchFamily="18" charset="0"/>
            </a:endParaRPr>
          </a:p>
          <a:p>
            <a:pPr>
              <a:lnSpc>
                <a:spcPct val="115000"/>
              </a:lnSpc>
              <a:buFont typeface="Wingdings" pitchFamily="2" charset="2"/>
              <a:buChar char=""/>
            </a:pPr>
            <a:r>
              <a:rPr lang="ru-RU" alt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Неоднородная информация об истории собственной страны;</a:t>
            </a:r>
            <a:endParaRPr lang="ru-RU" altLang="ru-RU" sz="2000" b="1" dirty="0">
              <a:solidFill>
                <a:srgbClr val="002060"/>
              </a:solidFill>
              <a:latin typeface="Times New Roman" pitchFamily="18" charset="0"/>
            </a:endParaRPr>
          </a:p>
          <a:p>
            <a:pPr>
              <a:lnSpc>
                <a:spcPct val="115000"/>
              </a:lnSpc>
              <a:buFont typeface="Wingdings" pitchFamily="2" charset="2"/>
              <a:buChar char=""/>
            </a:pPr>
            <a:r>
              <a:rPr lang="ru-RU" alt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Недостаточное понимание важности вопроса со стороны родителей;</a:t>
            </a:r>
            <a:endParaRPr lang="ru-RU" altLang="ru-RU" sz="2000" b="1" dirty="0">
              <a:solidFill>
                <a:srgbClr val="002060"/>
              </a:solidFill>
              <a:latin typeface="Times New Roman" pitchFamily="18" charset="0"/>
            </a:endParaRPr>
          </a:p>
          <a:p>
            <a:pPr>
              <a:lnSpc>
                <a:spcPct val="115000"/>
              </a:lnSpc>
              <a:buFont typeface="Wingdings" pitchFamily="2" charset="2"/>
              <a:buChar char=""/>
            </a:pPr>
            <a:r>
              <a:rPr lang="ru-RU" alt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Постоянная пропаганда иностранного уклада жизни;</a:t>
            </a:r>
            <a:endParaRPr lang="ru-RU" altLang="ru-RU" sz="2000" b="1" dirty="0">
              <a:solidFill>
                <a:srgbClr val="002060"/>
              </a:solidFill>
              <a:latin typeface="Times New Roman" pitchFamily="18" charset="0"/>
            </a:endParaRPr>
          </a:p>
          <a:p>
            <a:pPr>
              <a:lnSpc>
                <a:spcPct val="115000"/>
              </a:lnSpc>
              <a:buFont typeface="Wingdings" pitchFamily="2" charset="2"/>
              <a:buChar char=""/>
            </a:pPr>
            <a:r>
              <a:rPr lang="ru-RU" altLang="ru-RU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Засилие</a:t>
            </a:r>
            <a:r>
              <a:rPr lang="ru-RU" alt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чуждых нашей культуре праздников, образов, понятий.</a:t>
            </a:r>
            <a:endParaRPr lang="ru-RU" altLang="ru-RU" sz="2000" b="1" dirty="0">
              <a:solidFill>
                <a:srgbClr val="002060"/>
              </a:solidFill>
              <a:latin typeface="Times New Roman" pitchFamily="18" charset="0"/>
            </a:endParaRPr>
          </a:p>
          <a:p>
            <a:pPr>
              <a:lnSpc>
                <a:spcPct val="115000"/>
              </a:lnSpc>
            </a:pPr>
            <a:r>
              <a:rPr lang="ru-RU" alt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 поэтому проблема нравственно-патриотического воспитания подрастающего поколения в современном мире является одной  из наиболее актуальных.</a:t>
            </a:r>
            <a:endParaRPr lang="ru-RU" altLang="ru-RU" sz="2000" b="1" dirty="0">
              <a:solidFill>
                <a:srgbClr val="00206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3105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391" y="-780089"/>
            <a:ext cx="2336173" cy="4171739"/>
          </a:xfrm>
          <a:prstGeom prst="rect">
            <a:avLst/>
          </a:prstGeom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altLang="ru-RU" sz="5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Актуальность</a:t>
            </a:r>
            <a:endParaRPr lang="ru-RU" sz="5400" dirty="0">
              <a:solidFill>
                <a:srgbClr val="0070C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884" y="5303837"/>
            <a:ext cx="11592232" cy="1847661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614247" y="1521256"/>
            <a:ext cx="9132275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ru-RU" alt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Актуальность проблемы заключается в том, что современные дети мало знают о месте, где родились, стране, особенностях народных традиций, часто равнодушны к близким людям, в том числе к товарищам по группе, редко сострадают чужому горю.</a:t>
            </a:r>
            <a:endParaRPr lang="ru-RU" altLang="ru-RU" sz="2000" b="1" dirty="0">
              <a:solidFill>
                <a:srgbClr val="00206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algn="just">
              <a:lnSpc>
                <a:spcPct val="115000"/>
              </a:lnSpc>
              <a:buFontTx/>
              <a:buNone/>
            </a:pPr>
            <a:endParaRPr lang="ru-RU" altLang="ru-RU" sz="2000" b="1" dirty="0">
              <a:solidFill>
                <a:srgbClr val="00206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ru-RU" alt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Нравственно-патриотическое воспитание дошкольников - это не только воспитание любви к родному дому, городу, природе, но и усвоение детьми культурного достояния своего народа, приобщение воспитанников к социокультурным нормам государства, его традициям и общенародным праздникам. Воспитание у юного поколения уважительного отношения в целом к обществу и к семье в частности, к труженикам различного вида труда и творчества.</a:t>
            </a:r>
            <a:endParaRPr lang="ru-RU" altLang="ru-RU" sz="2000" b="1" dirty="0">
              <a:solidFill>
                <a:srgbClr val="00206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8386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9807" y="-147043"/>
            <a:ext cx="2336173" cy="4171739"/>
          </a:xfrm>
          <a:prstGeom prst="rect">
            <a:avLst/>
          </a:prstGeom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altLang="ru-RU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Федеральная образовательная программа </a:t>
            </a:r>
            <a:br>
              <a:rPr lang="ru-RU" altLang="ru-RU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дошкольного образования.</a:t>
            </a: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884" y="5303837"/>
            <a:ext cx="11592232" cy="1847661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445477" y="1791337"/>
            <a:ext cx="10140461" cy="42642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alt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Федеральная программа вводит базовый уровень требований к объему, содержанию и результатам работы с детьми в детских садах и позволяет реализовать несколько основополагающих функций дошкольного уровня образования:</a:t>
            </a:r>
            <a:endParaRPr lang="ru-RU" altLang="ru-RU" b="1" dirty="0">
              <a:solidFill>
                <a:srgbClr val="00206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algn="just">
              <a:lnSpc>
                <a:spcPct val="115000"/>
              </a:lnSpc>
              <a:spcAft>
                <a:spcPts val="1200"/>
              </a:spcAft>
              <a:buFont typeface="Wingdings" pitchFamily="2" charset="2"/>
              <a:buChar char=""/>
            </a:pPr>
            <a:r>
              <a:rPr lang="ru-RU" altLang="ru-RU" sz="1600" b="1" dirty="0">
                <a:solidFill>
                  <a:srgbClr val="222268"/>
                </a:solidFill>
                <a:latin typeface="Times New Roman" pitchFamily="18" charset="0"/>
                <a:cs typeface="Times New Roman" pitchFamily="18" charset="0"/>
              </a:rPr>
              <a:t>обучение и воспитание ребенка дошкольного возраста как гражданина Российской Федерации, формирование основ его гражданской и культурной идентичности на соответствующем его возрасту содержании доступными средствами</a:t>
            </a:r>
            <a:endParaRPr lang="ru-RU" altLang="ru-RU" sz="1600" b="1" dirty="0">
              <a:solidFill>
                <a:srgbClr val="222268"/>
              </a:solidFill>
              <a:latin typeface="Times New Roman" pitchFamily="18" charset="0"/>
            </a:endParaRPr>
          </a:p>
          <a:p>
            <a:pPr algn="just">
              <a:lnSpc>
                <a:spcPct val="115000"/>
              </a:lnSpc>
              <a:spcAft>
                <a:spcPts val="1200"/>
              </a:spcAft>
              <a:buFont typeface="Wingdings" pitchFamily="2" charset="2"/>
              <a:buChar char=""/>
            </a:pPr>
            <a:r>
              <a:rPr lang="ru-RU" alt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создание единого ядра содержания дошкольного образования (далее – ДО), ориентированного на приобщение детей к традиционным духовно-нравственным и социокультурным ценностям российского народа, воспитание подрастающего поколения как знающего и уважающего историю и культуру своей семьи, большой и малой Родины;</a:t>
            </a:r>
            <a:endParaRPr lang="ru-RU" altLang="ru-RU" sz="1600" b="1" dirty="0">
              <a:solidFill>
                <a:srgbClr val="002060"/>
              </a:solidFill>
              <a:latin typeface="Times New Roman" pitchFamily="18" charset="0"/>
            </a:endParaRPr>
          </a:p>
          <a:p>
            <a:pPr algn="just">
              <a:lnSpc>
                <a:spcPct val="115000"/>
              </a:lnSpc>
              <a:spcAft>
                <a:spcPts val="1200"/>
              </a:spcAft>
              <a:buFont typeface="Wingdings" pitchFamily="2" charset="2"/>
              <a:buChar char=""/>
            </a:pPr>
            <a:r>
              <a:rPr lang="ru-RU" alt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создание единого федерального образовательного пространства воспитания и обучения детей от рождения до поступления в общеобразовательную организацию, обеспечивающего ребенку и его родителям (законным представителям) равные, качественные условия ДО, вне зависимости от места проживания.</a:t>
            </a:r>
            <a:endParaRPr lang="ru-RU" altLang="ru-RU" sz="1600" b="1" dirty="0">
              <a:solidFill>
                <a:srgbClr val="00206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1120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9465" y="-991105"/>
            <a:ext cx="2336173" cy="4171739"/>
          </a:xfrm>
          <a:prstGeom prst="rect">
            <a:avLst/>
          </a:prstGeom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altLang="ru-RU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Актуальные задачи  нравственно - патриотического воспитания.</a:t>
            </a:r>
            <a:r>
              <a:rPr lang="ru-RU" altLang="ru-RU" dirty="0">
                <a:solidFill>
                  <a:srgbClr val="0070C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/>
            </a:r>
            <a:br>
              <a:rPr lang="ru-RU" altLang="ru-RU" dirty="0">
                <a:solidFill>
                  <a:srgbClr val="0070C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884" y="5303837"/>
            <a:ext cx="11592232" cy="1847661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086708" y="1562072"/>
            <a:ext cx="9805408" cy="42334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ru-RU" altLang="ru-RU" b="1" dirty="0">
                <a:solidFill>
                  <a:srgbClr val="222268"/>
                </a:solidFill>
                <a:latin typeface="Times New Roman" pitchFamily="18" charset="0"/>
                <a:cs typeface="Times New Roman" pitchFamily="18" charset="0"/>
              </a:rPr>
              <a:t>Работа по нравственно-патриотическое воспитание детей нашего сада, опираясь на ФОП ДО и ФГОС ДО</a:t>
            </a:r>
            <a:r>
              <a:rPr lang="ru-RU" altLang="ru-RU" b="1" u="sng" dirty="0">
                <a:solidFill>
                  <a:srgbClr val="222268"/>
                </a:solidFill>
                <a:latin typeface="Times New Roman" pitchFamily="18" charset="0"/>
                <a:cs typeface="Times New Roman" pitchFamily="18" charset="0"/>
              </a:rPr>
              <a:t> включает целый комплекс задач</a:t>
            </a:r>
            <a:r>
              <a:rPr lang="ru-RU" altLang="ru-RU" b="1" dirty="0">
                <a:solidFill>
                  <a:srgbClr val="222268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ru-RU" altLang="ru-RU" b="1" dirty="0">
              <a:solidFill>
                <a:srgbClr val="222268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algn="just">
              <a:lnSpc>
                <a:spcPct val="115000"/>
              </a:lnSpc>
              <a:buFont typeface="Wingdings" pitchFamily="2" charset="2"/>
              <a:buChar char=""/>
            </a:pPr>
            <a:r>
              <a:rPr lang="ru-RU" altLang="ru-RU" b="1" dirty="0">
                <a:solidFill>
                  <a:srgbClr val="222268"/>
                </a:solidFill>
                <a:latin typeface="Times New Roman" pitchFamily="18" charset="0"/>
                <a:cs typeface="Times New Roman" pitchFamily="18" charset="0"/>
              </a:rPr>
              <a:t>воспитание у ребенка любви и привязанности к своей семье, дому, детскому саду, улице, городу;</a:t>
            </a:r>
            <a:endParaRPr lang="ru-RU" altLang="ru-RU" b="1" dirty="0">
              <a:solidFill>
                <a:srgbClr val="222268"/>
              </a:solidFill>
              <a:latin typeface="Times New Roman" pitchFamily="18" charset="0"/>
            </a:endParaRPr>
          </a:p>
          <a:p>
            <a:pPr algn="just">
              <a:lnSpc>
                <a:spcPct val="115000"/>
              </a:lnSpc>
              <a:buFont typeface="Wingdings" pitchFamily="2" charset="2"/>
              <a:buChar char=""/>
            </a:pPr>
            <a:r>
              <a:rPr lang="ru-RU" altLang="ru-RU" b="1" dirty="0">
                <a:solidFill>
                  <a:srgbClr val="222268"/>
                </a:solidFill>
                <a:latin typeface="Times New Roman" pitchFamily="18" charset="0"/>
                <a:cs typeface="Times New Roman" pitchFamily="18" charset="0"/>
              </a:rPr>
              <a:t>формирование бережного отношения к природе и всему живому;</a:t>
            </a:r>
            <a:endParaRPr lang="ru-RU" altLang="ru-RU" b="1" dirty="0">
              <a:solidFill>
                <a:srgbClr val="222268"/>
              </a:solidFill>
              <a:latin typeface="Times New Roman" pitchFamily="18" charset="0"/>
            </a:endParaRPr>
          </a:p>
          <a:p>
            <a:pPr algn="just">
              <a:lnSpc>
                <a:spcPct val="115000"/>
              </a:lnSpc>
              <a:buFont typeface="Wingdings" pitchFamily="2" charset="2"/>
              <a:buChar char=""/>
            </a:pPr>
            <a:r>
              <a:rPr lang="ru-RU" altLang="ru-RU" b="1" dirty="0">
                <a:solidFill>
                  <a:srgbClr val="222268"/>
                </a:solidFill>
                <a:latin typeface="Times New Roman" pitchFamily="18" charset="0"/>
                <a:cs typeface="Times New Roman" pitchFamily="18" charset="0"/>
              </a:rPr>
              <a:t>воспитание уважения к труду;</a:t>
            </a:r>
            <a:endParaRPr lang="ru-RU" altLang="ru-RU" b="1" dirty="0">
              <a:solidFill>
                <a:srgbClr val="222268"/>
              </a:solidFill>
              <a:latin typeface="Times New Roman" pitchFamily="18" charset="0"/>
            </a:endParaRPr>
          </a:p>
          <a:p>
            <a:pPr algn="just">
              <a:lnSpc>
                <a:spcPct val="115000"/>
              </a:lnSpc>
              <a:buFont typeface="Wingdings" pitchFamily="2" charset="2"/>
              <a:buChar char=""/>
            </a:pPr>
            <a:r>
              <a:rPr lang="ru-RU" altLang="ru-RU" b="1" dirty="0">
                <a:solidFill>
                  <a:srgbClr val="222268"/>
                </a:solidFill>
                <a:latin typeface="Times New Roman" pitchFamily="18" charset="0"/>
                <a:cs typeface="Times New Roman" pitchFamily="18" charset="0"/>
              </a:rPr>
              <a:t>развитие интереса к русским традициям и промыслам;</a:t>
            </a:r>
            <a:endParaRPr lang="ru-RU" altLang="ru-RU" b="1" dirty="0">
              <a:solidFill>
                <a:srgbClr val="222268"/>
              </a:solidFill>
              <a:latin typeface="Times New Roman" pitchFamily="18" charset="0"/>
            </a:endParaRPr>
          </a:p>
          <a:p>
            <a:pPr algn="just">
              <a:lnSpc>
                <a:spcPct val="115000"/>
              </a:lnSpc>
              <a:buFont typeface="Wingdings" pitchFamily="2" charset="2"/>
              <a:buChar char=""/>
            </a:pPr>
            <a:r>
              <a:rPr lang="ru-RU" altLang="ru-RU" b="1" dirty="0">
                <a:solidFill>
                  <a:srgbClr val="222268"/>
                </a:solidFill>
                <a:latin typeface="Times New Roman" pitchFamily="18" charset="0"/>
                <a:cs typeface="Times New Roman" pitchFamily="18" charset="0"/>
              </a:rPr>
              <a:t>формирование элементарных знаний о правах человека;</a:t>
            </a:r>
            <a:endParaRPr lang="ru-RU" altLang="ru-RU" b="1" dirty="0">
              <a:solidFill>
                <a:srgbClr val="222268"/>
              </a:solidFill>
              <a:latin typeface="Times New Roman" pitchFamily="18" charset="0"/>
            </a:endParaRPr>
          </a:p>
          <a:p>
            <a:pPr algn="just">
              <a:lnSpc>
                <a:spcPct val="115000"/>
              </a:lnSpc>
              <a:buFont typeface="Wingdings" pitchFamily="2" charset="2"/>
              <a:buChar char=""/>
            </a:pPr>
            <a:r>
              <a:rPr lang="ru-RU" altLang="ru-RU" b="1" dirty="0">
                <a:solidFill>
                  <a:srgbClr val="222268"/>
                </a:solidFill>
                <a:latin typeface="Times New Roman" pitchFamily="18" charset="0"/>
                <a:cs typeface="Times New Roman" pitchFamily="18" charset="0"/>
              </a:rPr>
              <a:t>расширение представлений о городах России;</a:t>
            </a:r>
            <a:endParaRPr lang="ru-RU" altLang="ru-RU" b="1" dirty="0">
              <a:solidFill>
                <a:srgbClr val="222268"/>
              </a:solidFill>
              <a:latin typeface="Times New Roman" pitchFamily="18" charset="0"/>
            </a:endParaRPr>
          </a:p>
          <a:p>
            <a:pPr algn="just">
              <a:lnSpc>
                <a:spcPct val="115000"/>
              </a:lnSpc>
              <a:buFont typeface="Wingdings" pitchFamily="2" charset="2"/>
              <a:buChar char=""/>
            </a:pPr>
            <a:r>
              <a:rPr lang="ru-RU" altLang="ru-RU" b="1" dirty="0">
                <a:solidFill>
                  <a:srgbClr val="222268"/>
                </a:solidFill>
                <a:latin typeface="Times New Roman" pitchFamily="18" charset="0"/>
                <a:cs typeface="Times New Roman" pitchFamily="18" charset="0"/>
              </a:rPr>
              <a:t>знакомство детей с символами государства </a:t>
            </a:r>
            <a:r>
              <a:rPr lang="ru-RU" altLang="ru-RU" b="1" i="1" dirty="0">
                <a:solidFill>
                  <a:srgbClr val="222268"/>
                </a:solidFill>
                <a:latin typeface="Times New Roman" pitchFamily="18" charset="0"/>
                <a:cs typeface="Times New Roman" pitchFamily="18" charset="0"/>
              </a:rPr>
              <a:t>(герб, флаг, гимн)</a:t>
            </a:r>
            <a:r>
              <a:rPr lang="ru-RU" altLang="ru-RU" b="1" dirty="0">
                <a:solidFill>
                  <a:srgbClr val="222268"/>
                </a:solidFill>
                <a:latin typeface="Times New Roman" pitchFamily="18" charset="0"/>
                <a:cs typeface="Times New Roman" pitchFamily="18" charset="0"/>
              </a:rPr>
              <a:t>;</a:t>
            </a:r>
            <a:endParaRPr lang="ru-RU" altLang="ru-RU" b="1" dirty="0">
              <a:solidFill>
                <a:srgbClr val="222268"/>
              </a:solidFill>
              <a:latin typeface="Times New Roman" pitchFamily="18" charset="0"/>
            </a:endParaRPr>
          </a:p>
          <a:p>
            <a:pPr algn="just">
              <a:lnSpc>
                <a:spcPct val="115000"/>
              </a:lnSpc>
              <a:buFont typeface="Wingdings" pitchFamily="2" charset="2"/>
              <a:buChar char=""/>
            </a:pPr>
            <a:r>
              <a:rPr lang="ru-RU" altLang="ru-RU" b="1" dirty="0">
                <a:solidFill>
                  <a:srgbClr val="222268"/>
                </a:solidFill>
                <a:latin typeface="Times New Roman" pitchFamily="18" charset="0"/>
                <a:cs typeface="Times New Roman" pitchFamily="18" charset="0"/>
              </a:rPr>
              <a:t>развитие чувства ответственности и гордости за достижения страны;</a:t>
            </a:r>
            <a:endParaRPr lang="ru-RU" altLang="ru-RU" b="1" dirty="0">
              <a:solidFill>
                <a:srgbClr val="222268"/>
              </a:solidFill>
              <a:latin typeface="Times New Roman" pitchFamily="18" charset="0"/>
            </a:endParaRPr>
          </a:p>
          <a:p>
            <a:pPr algn="just">
              <a:lnSpc>
                <a:spcPct val="115000"/>
              </a:lnSpc>
              <a:buFont typeface="Wingdings" pitchFamily="2" charset="2"/>
              <a:buChar char=""/>
            </a:pPr>
            <a:r>
              <a:rPr lang="ru-RU" altLang="ru-RU" b="1" dirty="0">
                <a:solidFill>
                  <a:srgbClr val="222268"/>
                </a:solidFill>
                <a:latin typeface="Times New Roman" pitchFamily="18" charset="0"/>
                <a:cs typeface="Times New Roman" pitchFamily="18" charset="0"/>
              </a:rPr>
              <a:t>любовь и уважение к армии, гордость за мужество воинов;</a:t>
            </a:r>
            <a:endParaRPr lang="ru-RU" altLang="ru-RU" b="1" dirty="0">
              <a:solidFill>
                <a:srgbClr val="222268"/>
              </a:solidFill>
              <a:latin typeface="Times New Roman" pitchFamily="18" charset="0"/>
            </a:endParaRPr>
          </a:p>
          <a:p>
            <a:pPr algn="just">
              <a:lnSpc>
                <a:spcPct val="115000"/>
              </a:lnSpc>
              <a:buFont typeface="Wingdings" pitchFamily="2" charset="2"/>
              <a:buChar char=""/>
            </a:pPr>
            <a:r>
              <a:rPr lang="ru-RU" altLang="ru-RU" b="1" dirty="0">
                <a:solidFill>
                  <a:srgbClr val="222268"/>
                </a:solidFill>
                <a:latin typeface="Times New Roman" pitchFamily="18" charset="0"/>
                <a:cs typeface="Times New Roman" pitchFamily="18" charset="0"/>
              </a:rPr>
              <a:t>формирование толерантности, чувства уважения к другим народам, их традициям.</a:t>
            </a:r>
            <a:endParaRPr lang="ru-RU" altLang="ru-RU" b="1" dirty="0">
              <a:solidFill>
                <a:srgbClr val="222268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5235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2009" y="-867192"/>
            <a:ext cx="2336173" cy="4171739"/>
          </a:xfrm>
          <a:prstGeom prst="rect">
            <a:avLst/>
          </a:prstGeom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838200" y="318233"/>
            <a:ext cx="10515600" cy="1325563"/>
          </a:xfrm>
        </p:spPr>
        <p:txBody>
          <a:bodyPr/>
          <a:lstStyle/>
          <a:p>
            <a:pPr algn="ctr"/>
            <a:r>
              <a:rPr lang="ru-RU" altLang="ru-RU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Где решаются эти задачи?</a:t>
            </a:r>
            <a:r>
              <a:rPr lang="ru-RU" altLang="ru-RU" sz="3600" dirty="0">
                <a:solidFill>
                  <a:srgbClr val="0070C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/>
            </a:r>
            <a:br>
              <a:rPr lang="ru-RU" altLang="ru-RU" sz="3600" dirty="0">
                <a:solidFill>
                  <a:srgbClr val="0070C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</a:b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884" y="5303837"/>
            <a:ext cx="11592232" cy="1847661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614246" y="1276300"/>
            <a:ext cx="9277870" cy="405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ru-RU" altLang="ru-RU" sz="2800" u="sng" dirty="0">
                <a:solidFill>
                  <a:srgbClr val="222268"/>
                </a:solidFill>
                <a:latin typeface="Times New Roman" pitchFamily="18" charset="0"/>
                <a:cs typeface="Times New Roman" pitchFamily="18" charset="0"/>
              </a:rPr>
              <a:t>Данные задачи решаются во всех видах детской деятельности</a:t>
            </a:r>
            <a:r>
              <a:rPr lang="ru-RU" altLang="ru-RU" sz="2800" dirty="0">
                <a:solidFill>
                  <a:srgbClr val="222268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endParaRPr lang="ru-RU" altLang="ru-RU" sz="2800" dirty="0">
              <a:solidFill>
                <a:srgbClr val="222268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ru-RU" altLang="ru-RU" sz="2800" b="1" dirty="0">
                <a:solidFill>
                  <a:srgbClr val="222268"/>
                </a:solidFill>
                <a:latin typeface="Times New Roman" pitchFamily="18" charset="0"/>
                <a:cs typeface="Times New Roman" pitchFamily="18" charset="0"/>
              </a:rPr>
              <a:t>на занятиях, </a:t>
            </a:r>
          </a:p>
          <a:p>
            <a:pPr algn="just">
              <a:lnSpc>
                <a:spcPct val="115000"/>
              </a:lnSpc>
            </a:pPr>
            <a:r>
              <a:rPr lang="ru-RU" altLang="ru-RU" sz="2800" b="1" dirty="0">
                <a:solidFill>
                  <a:srgbClr val="222268"/>
                </a:solidFill>
                <a:latin typeface="Times New Roman" pitchFamily="18" charset="0"/>
                <a:cs typeface="Times New Roman" pitchFamily="18" charset="0"/>
              </a:rPr>
              <a:t>в играх, </a:t>
            </a:r>
          </a:p>
          <a:p>
            <a:pPr algn="just">
              <a:lnSpc>
                <a:spcPct val="115000"/>
              </a:lnSpc>
            </a:pPr>
            <a:r>
              <a:rPr lang="ru-RU" altLang="ru-RU" sz="2800" b="1" dirty="0">
                <a:solidFill>
                  <a:srgbClr val="222268"/>
                </a:solidFill>
                <a:latin typeface="Times New Roman" pitchFamily="18" charset="0"/>
                <a:cs typeface="Times New Roman" pitchFamily="18" charset="0"/>
              </a:rPr>
              <a:t>в труде, </a:t>
            </a:r>
          </a:p>
          <a:p>
            <a:pPr algn="just">
              <a:lnSpc>
                <a:spcPct val="115000"/>
              </a:lnSpc>
            </a:pPr>
            <a:r>
              <a:rPr lang="ru-RU" altLang="ru-RU" sz="2800" b="1" dirty="0">
                <a:solidFill>
                  <a:srgbClr val="222268"/>
                </a:solidFill>
                <a:latin typeface="Times New Roman" pitchFamily="18" charset="0"/>
                <a:cs typeface="Times New Roman" pitchFamily="18" charset="0"/>
              </a:rPr>
              <a:t>в быту </a:t>
            </a:r>
          </a:p>
          <a:p>
            <a:pPr algn="just">
              <a:lnSpc>
                <a:spcPct val="115000"/>
              </a:lnSpc>
            </a:pPr>
            <a:r>
              <a:rPr lang="ru-RU" altLang="ru-RU" sz="2800" dirty="0">
                <a:solidFill>
                  <a:srgbClr val="222268"/>
                </a:solidFill>
                <a:latin typeface="Times New Roman" pitchFamily="18" charset="0"/>
                <a:cs typeface="Times New Roman" pitchFamily="18" charset="0"/>
              </a:rPr>
              <a:t>- так как </a:t>
            </a:r>
            <a:r>
              <a:rPr lang="ru-RU" altLang="ru-RU" sz="2800" b="1" dirty="0">
                <a:solidFill>
                  <a:srgbClr val="222268"/>
                </a:solidFill>
                <a:latin typeface="Times New Roman" pitchFamily="18" charset="0"/>
                <a:cs typeface="Times New Roman" pitchFamily="18" charset="0"/>
              </a:rPr>
              <a:t>воспитывают</a:t>
            </a:r>
            <a:r>
              <a:rPr lang="ru-RU" altLang="ru-RU" sz="2800" dirty="0">
                <a:solidFill>
                  <a:srgbClr val="222268"/>
                </a:solidFill>
                <a:latin typeface="Times New Roman" pitchFamily="18" charset="0"/>
                <a:cs typeface="Times New Roman" pitchFamily="18" charset="0"/>
              </a:rPr>
              <a:t> в ребенке не только патриотические чувства, но и формируют его 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923470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391" y="-780089"/>
            <a:ext cx="2336173" cy="417173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68401"/>
            <a:ext cx="9144000" cy="23876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884" y="5303837"/>
            <a:ext cx="11592232" cy="1847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148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585</TotalTime>
  <Words>972</Words>
  <Application>Microsoft Office PowerPoint</Application>
  <PresentationFormat>Произвольный</PresentationFormat>
  <Paragraphs>108</Paragraphs>
  <Slides>35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36" baseType="lpstr">
      <vt:lpstr>Тема Office</vt:lpstr>
      <vt:lpstr> Муниципальное бюджетное дошкольное образовательное учреждение Киселевского городского округа детский сад 7 комбинированного вида «Светлячок» </vt:lpstr>
      <vt:lpstr>«ПАТРИОТИЗМ, как мы с вами знаем, это ни что другое, как любовь к Родине. Без этого ни одна страна существовать не может, она просто растворится, как кусочек сахара в чае» </vt:lpstr>
      <vt:lpstr>                     Указ  Презедента</vt:lpstr>
      <vt:lpstr>         Проблема воспитания патриотизма</vt:lpstr>
      <vt:lpstr>Актуальность</vt:lpstr>
      <vt:lpstr>Федеральная образовательная программа  дошкольного образования.</vt:lpstr>
      <vt:lpstr>Актуальные задачи  нравственно - патриотического воспитания. </vt:lpstr>
      <vt:lpstr>Где решаются эти задачи? </vt:lpstr>
      <vt:lpstr>Презентация PowerPoint</vt:lpstr>
      <vt:lpstr>Задача педагогов и родителей: </vt:lpstr>
      <vt:lpstr>Презентация PowerPoint</vt:lpstr>
      <vt:lpstr>Функции семьи в патриотическом воспитании детей</vt:lpstr>
      <vt:lpstr>  К современным  подходам нравственно-патриотического воспитания детей можно отнести:   </vt:lpstr>
      <vt:lpstr>. Тематические акции – это форма интерактивного взаимодействия, которые направлены на сотрудничество семьи в решении проблем образования и воспитания детей, по различным образовательным областям, повышение роли и ответственности родителей в деле гражданского образования и воспитания ребёнка. </vt:lpstr>
      <vt:lpstr>. Фестиваль - это массовое празднество, включающее в себя показ, смотр каких-либо видов искусства. </vt:lpstr>
      <vt:lpstr>   Семейный онлайн – клуб как интерактивная форма работы с родителями, направлен на совершенствование взаимодействия семьи и детского сада. . . </vt:lpstr>
      <vt:lpstr>    Музейная педагогика является инновационной технологией в сфере личностного воспитания детей в специально организованной предметно-пространственной  среде совместно с родителями.  . . . </vt:lpstr>
      <vt:lpstr>    . </vt:lpstr>
      <vt:lpstr>   В работе по патриотическому воспитанию дошкольников большую роль играет содержание и оформление центра по патриотическому воспитанию детей. Центр меняется по содержанию, в соответствии с возрастом детей, с учётом целей и задач патриотического воспитания. Благодаря помощи родителей изготовлены наглядные пособия, атрибуты, связанные с государственной символикой, пополняется коллекция предметов народных промыслов.  . </vt:lpstr>
      <vt:lpstr>Создание условий в группах для формирования гражданско-патриотической позиции у детей начинается с организации предметно- развивающей среды  в группах ДОУ </vt:lpstr>
      <vt:lpstr>Уголки   Патриотического  воспитания</vt:lpstr>
      <vt:lpstr>    Чувство Родины начинается у ребенка с отношения к семье, к самым близким людям - отцу, матери, бабушке, дедушке. Это корни, связывающие его с родным домом и ближайшим окружением.    . </vt:lpstr>
      <vt:lpstr>      Большое внимание уделяю темам семьи и дому. Мы учим ребенка с первых дней жизни, любить родителей, помогать им. Благородное чувство преданности дорогому человеку, потребность в духовной и эмоциональной близости с ним – все это важно для становления личности ребенка. Но для того, чтобы эти чувства стали началом любви к Родине необходимо, чтобы дети как можно раньше увидели гражданское лицо своих родителей, осознали их как тружеников, вносящий свой вклад в общее дело. Поэтому необходимо ребенку наблюдать за трудом взрослого, формировать элементарные знания о профессиях.  </vt:lpstr>
      <vt:lpstr>    . </vt:lpstr>
      <vt:lpstr>    . </vt:lpstr>
      <vt:lpstr>Презентация PowerPoint</vt:lpstr>
      <vt:lpstr>Презентация PowerPoint</vt:lpstr>
      <vt:lpstr>Презентация PowerPoint</vt:lpstr>
      <vt:lpstr>         В  нашем саду в преддверии  80 Лет Победы организовываем уголки по военной тематике, как для детей, так и для родителей, выставки рисунков, военной техники и  художественной литературы. А также, с помощью родителей, был создан стенд, посвященный Дню Победы «Сзвезда  памяти».  Нашли фотографии, письма, истории солдат и тружеников тыла. Каждую историю мы изучили, рассмотрели каждую фотографию и прочитали каждое письмо. Дети были впечатлены рассказами  о подвигах солдат.   . </vt:lpstr>
      <vt:lpstr>Акция «Поздравления ветеранов»</vt:lpstr>
      <vt:lpstr>Собираем совместно с родителями посылки на СВО</vt:lpstr>
      <vt:lpstr>Презентация PowerPoint</vt:lpstr>
      <vt:lpstr>Презентация PowerPoint</vt:lpstr>
      <vt:lpstr>    . </vt:lpstr>
      <vt:lpstr>   Спасибо за внимание! . 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учитель</dc:creator>
  <cp:lastModifiedBy>Hewlett Packard</cp:lastModifiedBy>
  <cp:revision>31</cp:revision>
  <dcterms:created xsi:type="dcterms:W3CDTF">2025-01-29T07:38:50Z</dcterms:created>
  <dcterms:modified xsi:type="dcterms:W3CDTF">2025-02-23T13:51:30Z</dcterms:modified>
</cp:coreProperties>
</file>